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 id="302" r:id="rId7"/>
    <p:sldId id="261" r:id="rId8"/>
    <p:sldId id="283" r:id="rId9"/>
    <p:sldId id="284" r:id="rId10"/>
    <p:sldId id="285" r:id="rId11"/>
    <p:sldId id="286" r:id="rId12"/>
    <p:sldId id="303" r:id="rId13"/>
    <p:sldId id="262" r:id="rId14"/>
    <p:sldId id="287" r:id="rId15"/>
    <p:sldId id="263" r:id="rId16"/>
    <p:sldId id="292" r:id="rId17"/>
    <p:sldId id="264" r:id="rId18"/>
    <p:sldId id="265" r:id="rId19"/>
    <p:sldId id="288" r:id="rId20"/>
    <p:sldId id="293" r:id="rId21"/>
    <p:sldId id="290" r:id="rId22"/>
    <p:sldId id="294" r:id="rId23"/>
    <p:sldId id="289" r:id="rId24"/>
    <p:sldId id="295" r:id="rId25"/>
    <p:sldId id="296" r:id="rId26"/>
    <p:sldId id="291" r:id="rId27"/>
    <p:sldId id="297" r:id="rId28"/>
    <p:sldId id="299" r:id="rId29"/>
    <p:sldId id="300" r:id="rId30"/>
    <p:sldId id="266" r:id="rId31"/>
    <p:sldId id="301" r:id="rId32"/>
    <p:sldId id="305" r:id="rId33"/>
    <p:sldId id="304" r:id="rId34"/>
    <p:sldId id="306" r:id="rId35"/>
    <p:sldId id="325" r:id="rId36"/>
    <p:sldId id="307" r:id="rId37"/>
    <p:sldId id="326" r:id="rId38"/>
    <p:sldId id="308" r:id="rId39"/>
    <p:sldId id="309" r:id="rId40"/>
    <p:sldId id="327" r:id="rId41"/>
    <p:sldId id="310" r:id="rId42"/>
    <p:sldId id="328" r:id="rId43"/>
    <p:sldId id="329" r:id="rId44"/>
    <p:sldId id="311" r:id="rId45"/>
    <p:sldId id="312" r:id="rId46"/>
    <p:sldId id="330" r:id="rId47"/>
    <p:sldId id="331" r:id="rId48"/>
    <p:sldId id="313" r:id="rId49"/>
    <p:sldId id="314" r:id="rId50"/>
    <p:sldId id="332" r:id="rId51"/>
    <p:sldId id="315" r:id="rId52"/>
    <p:sldId id="316" r:id="rId53"/>
    <p:sldId id="318" r:id="rId54"/>
    <p:sldId id="333" r:id="rId55"/>
    <p:sldId id="319" r:id="rId56"/>
    <p:sldId id="334" r:id="rId57"/>
    <p:sldId id="320" r:id="rId58"/>
    <p:sldId id="335" r:id="rId59"/>
    <p:sldId id="321" r:id="rId60"/>
    <p:sldId id="336" r:id="rId61"/>
    <p:sldId id="322" r:id="rId62"/>
    <p:sldId id="337" r:id="rId63"/>
    <p:sldId id="323" r:id="rId64"/>
    <p:sldId id="338" r:id="rId65"/>
    <p:sldId id="324" r:id="rId66"/>
    <p:sldId id="339" r:id="rId67"/>
    <p:sldId id="340" r:id="rId68"/>
    <p:sldId id="341" r:id="rId69"/>
    <p:sldId id="342" r:id="rId70"/>
    <p:sldId id="343" r:id="rId7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67" autoAdjust="0"/>
  </p:normalViewPr>
  <p:slideViewPr>
    <p:cSldViewPr>
      <p:cViewPr varScale="1">
        <p:scale>
          <a:sx n="126" d="100"/>
          <a:sy n="126" d="100"/>
        </p:scale>
        <p:origin x="-1182" y="-90"/>
      </p:cViewPr>
      <p:guideLst>
        <p:guide orient="horz" pos="2160"/>
        <p:guide pos="2880"/>
      </p:guideLst>
    </p:cSldViewPr>
  </p:slideViewPr>
  <p:outlineViewPr>
    <p:cViewPr>
      <p:scale>
        <a:sx n="33" d="100"/>
        <a:sy n="33" d="100"/>
      </p:scale>
      <p:origin x="48" y="30540"/>
    </p:cViewPr>
  </p:outlineViewPr>
  <p:notesTextViewPr>
    <p:cViewPr>
      <p:scale>
        <a:sx n="100" d="100"/>
        <a:sy n="100" d="100"/>
      </p:scale>
      <p:origin x="0" y="0"/>
    </p:cViewPr>
  </p:notesTextViewPr>
  <p:sorterViewPr>
    <p:cViewPr>
      <p:scale>
        <a:sx n="66" d="100"/>
        <a:sy n="66" d="100"/>
      </p:scale>
      <p:origin x="0" y="645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A9F8EBB6-D08F-4F6D-8006-DE4E149C9068}" type="datetimeFigureOut">
              <a:rPr lang="en-US"/>
              <a:pPr>
                <a:defRPr/>
              </a:pPr>
              <a:t>4/14/2011</a:t>
            </a:fld>
            <a:endParaRPr lang="en-US" dirty="0"/>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94E8EE0F-8015-47B1-8AE0-AE344F7B9C2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E9F048AA-9F17-41B2-8442-7D13095D1585}" type="datetimeFigureOut">
              <a:rPr lang="en-US"/>
              <a:pPr>
                <a:defRPr/>
              </a:pPr>
              <a:t>4/14/2011</a:t>
            </a:fld>
            <a:endParaRPr lang="en-US" dirty="0"/>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82808D4-71D0-4572-8FBA-9AA1E65C46B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1E5087-A679-496F-B3D4-C5A89FDB7F2F}" type="datetimeFigureOut">
              <a:rPr lang="en-US"/>
              <a:pPr>
                <a:defRPr/>
              </a:pPr>
              <a:t>4/14/2011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C973CA6-2DF0-4572-B31B-C4CC62ADAA3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5AD90C79-F591-42BE-B623-019EFCD316AB}" type="datetimeFigureOut">
              <a:rPr lang="en-US"/>
              <a:pPr>
                <a:defRPr/>
              </a:pPr>
              <a:t>4/14/2011</a:t>
            </a:fld>
            <a:endParaRPr lang="en-US" dirty="0"/>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4A7898F4-AEBE-4CBC-9DB0-4728D0C8CE4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16A40E80-74E5-45B7-A38B-61DB7F2EA026}" type="datetimeFigureOut">
              <a:rPr lang="en-US"/>
              <a:pPr>
                <a:defRPr/>
              </a:pPr>
              <a:t>4/14/2011</a:t>
            </a:fld>
            <a:endParaRPr lang="en-US" dirty="0"/>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FA616D75-7694-4F8B-923E-38894F5F0080}"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39098998-BC57-4B01-9233-ADA53CBB9D2D}" type="datetimeFigureOut">
              <a:rPr lang="en-US"/>
              <a:pPr>
                <a:defRPr/>
              </a:pPr>
              <a:t>4/14/2011</a:t>
            </a:fld>
            <a:endParaRPr lang="en-US" dirty="0"/>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F4B16C1C-394C-4172-B02E-43EB972A3D6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C506A7FB-BF58-425C-B61A-405A3F3C48B1}" type="datetimeFigureOut">
              <a:rPr lang="en-US"/>
              <a:pPr>
                <a:defRPr/>
              </a:pPr>
              <a:t>4/14/2011</a:t>
            </a:fld>
            <a:endParaRPr lang="en-US" dirty="0"/>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00AD09A3-2590-4C20-90A7-6C067CF105A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7CB7FC7A-BFFF-4AD0-9FD7-6A9A80823098}" type="datetimeFigureOut">
              <a:rPr lang="en-US"/>
              <a:pPr>
                <a:defRPr/>
              </a:pPr>
              <a:t>4/14/2011</a:t>
            </a:fld>
            <a:endParaRPr lang="en-US" dirty="0"/>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23DC2F6C-429A-418C-9146-C3CBD4AB532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6A54CEF7-CA88-48C3-A6C5-9106D7450F73}" type="datetimeFigureOut">
              <a:rPr lang="en-US"/>
              <a:pPr>
                <a:defRPr/>
              </a:pPr>
              <a:t>4/14/2011</a:t>
            </a:fld>
            <a:endParaRPr lang="en-US" dirty="0"/>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7BF68E5E-69F5-443B-BBE4-67795838F03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5C3C94AE-93EE-4C9C-87FE-D6D30275FEED}" type="datetimeFigureOut">
              <a:rPr lang="en-US"/>
              <a:pPr>
                <a:defRPr/>
              </a:pPr>
              <a:t>4/14/2011</a:t>
            </a:fld>
            <a:endParaRPr lang="en-US" dirty="0"/>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4A5BBE75-2086-47DC-B78C-E3088F01F35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B9C89903-1E56-4031-8B8F-C7C96F0C867B}" type="datetimeFigureOut">
              <a:rPr lang="en-US"/>
              <a:pPr>
                <a:defRPr/>
              </a:pPr>
              <a:t>4/14/2011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0B7FBA5C-05D2-4D24-AC74-B7B733D6EBD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E9A53AA6-B78F-41A1-96C3-748529F75433}" type="datetimeFigureOut">
              <a:rPr lang="en-US"/>
              <a:pPr>
                <a:defRPr/>
              </a:pPr>
              <a:t>4/14/2011</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6E8388E3-1D74-4D38-87A5-8E94B99A7ED7}" type="slidenum">
              <a:rPr lang="en-US"/>
              <a:pPr>
                <a:defRPr/>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27" r:id="rId4"/>
    <p:sldLayoutId id="2147483831" r:id="rId5"/>
    <p:sldLayoutId id="2147483826" r:id="rId6"/>
    <p:sldLayoutId id="2147483832" r:id="rId7"/>
    <p:sldLayoutId id="2147483833" r:id="rId8"/>
    <p:sldLayoutId id="2147483834" r:id="rId9"/>
    <p:sldLayoutId id="2147483825" r:id="rId10"/>
    <p:sldLayoutId id="2147483835"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3"/>
          <p:cNvSpPr>
            <a:spLocks noChangeArrowheads="1"/>
          </p:cNvSpPr>
          <p:nvPr/>
        </p:nvSpPr>
        <p:spPr bwMode="auto">
          <a:xfrm>
            <a:off x="0" y="0"/>
            <a:ext cx="9144000" cy="6607175"/>
          </a:xfrm>
          <a:prstGeom prst="rect">
            <a:avLst/>
          </a:prstGeom>
          <a:noFill/>
          <a:ln w="9525">
            <a:noFill/>
            <a:miter lim="800000"/>
            <a:headEnd/>
            <a:tailEnd/>
          </a:ln>
        </p:spPr>
        <p:txBody>
          <a:bodyPr>
            <a:spAutoFit/>
          </a:bodyPr>
          <a:lstStyle/>
          <a:p>
            <a:pPr indent="457200" algn="ctr">
              <a:lnSpc>
                <a:spcPct val="200000"/>
              </a:lnSpc>
            </a:pPr>
            <a:r>
              <a:rPr lang="en-US" sz="2800" b="1"/>
              <a:t>Myths vs. Facts – Reflections on ADHD</a:t>
            </a:r>
            <a:endParaRPr lang="en-US" sz="2800"/>
          </a:p>
          <a:p>
            <a:pPr indent="457200" algn="ctr" eaLnBrk="0" hangingPunct="0">
              <a:lnSpc>
                <a:spcPct val="200000"/>
              </a:lnSpc>
            </a:pPr>
            <a:r>
              <a:rPr lang="en-US" sz="2000" b="1"/>
              <a:t>Richard Lougy, LMFT</a:t>
            </a:r>
            <a:endParaRPr lang="en-US" sz="900"/>
          </a:p>
          <a:p>
            <a:pPr indent="457200" algn="ctr" eaLnBrk="0" hangingPunct="0">
              <a:lnSpc>
                <a:spcPct val="200000"/>
              </a:lnSpc>
            </a:pPr>
            <a:r>
              <a:rPr lang="en-US" sz="1400" b="1"/>
              <a:t>Licensed Marriage and Family Therapist</a:t>
            </a:r>
            <a:endParaRPr lang="en-US" sz="900"/>
          </a:p>
          <a:p>
            <a:pPr indent="457200" algn="ctr" eaLnBrk="0" hangingPunct="0">
              <a:lnSpc>
                <a:spcPct val="200000"/>
              </a:lnSpc>
            </a:pPr>
            <a:r>
              <a:rPr lang="en-US" sz="1400" b="1"/>
              <a:t>School Psychologist</a:t>
            </a:r>
            <a:endParaRPr lang="en-US" sz="900"/>
          </a:p>
          <a:p>
            <a:pPr indent="457200" algn="ctr" eaLnBrk="0" hangingPunct="0">
              <a:lnSpc>
                <a:spcPct val="200000"/>
              </a:lnSpc>
            </a:pPr>
            <a:r>
              <a:rPr lang="en-US" sz="1400" b="1"/>
              <a:t>&amp;</a:t>
            </a:r>
          </a:p>
          <a:p>
            <a:pPr indent="457200" algn="ctr" eaLnBrk="0" hangingPunct="0">
              <a:lnSpc>
                <a:spcPct val="200000"/>
              </a:lnSpc>
            </a:pPr>
            <a:r>
              <a:rPr lang="en-US" sz="2000" b="1"/>
              <a:t>David Rosenthal, M.D.</a:t>
            </a:r>
          </a:p>
          <a:p>
            <a:pPr indent="457200" algn="ctr" eaLnBrk="0" hangingPunct="0">
              <a:lnSpc>
                <a:spcPct val="200000"/>
              </a:lnSpc>
            </a:pPr>
            <a:r>
              <a:rPr lang="en-US" sz="1400" b="1"/>
              <a:t>Child, Adolescent and Adult Psychiatrist</a:t>
            </a:r>
          </a:p>
          <a:p>
            <a:pPr indent="457200" algn="ctr" eaLnBrk="0" hangingPunct="0">
              <a:lnSpc>
                <a:spcPct val="200000"/>
              </a:lnSpc>
            </a:pPr>
            <a:r>
              <a:rPr lang="en-US" sz="1400" b="1"/>
              <a:t>Published Authors and Lecturers on ADHD</a:t>
            </a:r>
          </a:p>
          <a:p>
            <a:pPr indent="457200" algn="ctr" eaLnBrk="0" hangingPunct="0">
              <a:lnSpc>
                <a:spcPct val="200000"/>
              </a:lnSpc>
            </a:pPr>
            <a:endParaRPr lang="en-US" sz="800"/>
          </a:p>
          <a:p>
            <a:pPr indent="457200" algn="ctr" eaLnBrk="0" hangingPunct="0">
              <a:lnSpc>
                <a:spcPct val="200000"/>
              </a:lnSpc>
            </a:pPr>
            <a:r>
              <a:rPr lang="en-US" sz="1200"/>
              <a:t>ADHD: A Survival Guide for Parents and Teachers (Hope Press/2002)</a:t>
            </a:r>
            <a:endParaRPr lang="en-US" sz="1000"/>
          </a:p>
          <a:p>
            <a:pPr indent="457200" algn="ctr" eaLnBrk="0" hangingPunct="0">
              <a:lnSpc>
                <a:spcPct val="200000"/>
              </a:lnSpc>
            </a:pPr>
            <a:r>
              <a:rPr lang="en-US" sz="1200"/>
              <a:t>Teaching Young Children with ADHD: Successful Strategies and Practical Interventions for PreK-3 (Corwin Press/2007)</a:t>
            </a:r>
            <a:endParaRPr lang="en-US" sz="1000"/>
          </a:p>
          <a:p>
            <a:pPr indent="457200" algn="ctr" eaLnBrk="0" hangingPunct="0">
              <a:lnSpc>
                <a:spcPct val="200000"/>
              </a:lnSpc>
            </a:pPr>
            <a:r>
              <a:rPr lang="en-US" sz="1200"/>
              <a:t>The School Counselor’s Guide to ADHD: What to Know and What to Do to Help Your Students (Corwin Press/March/2009)</a:t>
            </a:r>
          </a:p>
          <a:p>
            <a:pPr indent="457200" algn="ctr" eaLnBrk="0" hangingPunct="0">
              <a:lnSpc>
                <a:spcPct val="200000"/>
              </a:lnSpc>
            </a:pPr>
            <a:r>
              <a:rPr lang="en-US" sz="1400"/>
              <a:t>www.thesekidsaredrivingmecrazy.com</a:t>
            </a:r>
          </a:p>
          <a:p>
            <a:pPr indent="457200" algn="ctr" eaLnBrk="0" hangingPunct="0">
              <a:lnSpc>
                <a:spcPct val="200000"/>
              </a:lnSpc>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lIns="91440" tIns="45720" rIns="91440" bIns="45720" rtlCol="0"/>
          <a:lstStyle/>
          <a:p>
            <a:pPr eaLnBrk="1" fontAlgn="auto" hangingPunct="1">
              <a:spcAft>
                <a:spcPts val="0"/>
              </a:spcAft>
              <a:defRPr/>
            </a:pPr>
            <a:r>
              <a:rPr lang="en-US" sz="4000" dirty="0"/>
              <a:t>Manifestations of ADHD</a:t>
            </a:r>
          </a:p>
        </p:txBody>
      </p:sp>
      <p:sp>
        <p:nvSpPr>
          <p:cNvPr id="3" name="Content Placeholder 2"/>
          <p:cNvSpPr>
            <a:spLocks noGrp="1"/>
          </p:cNvSpPr>
          <p:nvPr>
            <p:ph idx="1"/>
          </p:nvPr>
        </p:nvSpPr>
        <p:spPr/>
        <p:txBody>
          <a:bodyPr>
            <a:normAutofit fontScale="25000" lnSpcReduction="20000"/>
          </a:bodyPr>
          <a:lstStyle/>
          <a:p>
            <a:pPr eaLnBrk="1" fontAlgn="auto" hangingPunct="1">
              <a:spcAft>
                <a:spcPts val="0"/>
              </a:spcAft>
              <a:buFont typeface="Wingdings 2"/>
              <a:buNone/>
              <a:defRPr/>
            </a:pPr>
            <a:r>
              <a:rPr lang="en-US" sz="10000" dirty="0" smtClean="0"/>
              <a:t>ADHD:  Predominantly Hyperactive-Impulsive Type</a:t>
            </a:r>
          </a:p>
          <a:p>
            <a:pPr eaLnBrk="1" fontAlgn="auto" hangingPunct="1">
              <a:spcAft>
                <a:spcPts val="0"/>
              </a:spcAft>
              <a:buFont typeface="Wingdings 2"/>
              <a:buNone/>
              <a:defRPr/>
            </a:pPr>
            <a:endParaRPr lang="en-US" sz="10000" dirty="0" smtClean="0"/>
          </a:p>
          <a:p>
            <a:pPr lvl="1" eaLnBrk="1" fontAlgn="auto" hangingPunct="1">
              <a:spcAft>
                <a:spcPts val="0"/>
              </a:spcAft>
              <a:buFont typeface="Arial" pitchFamily="34" charset="0"/>
              <a:buChar char="•"/>
              <a:defRPr/>
            </a:pPr>
            <a:r>
              <a:rPr lang="en-US" sz="10000" dirty="0" smtClean="0"/>
              <a:t>Child who presents hyperactivity and impulsivity that is maladaptive and inconsistent with his or her developmental level. </a:t>
            </a:r>
          </a:p>
          <a:p>
            <a:pPr lvl="1" eaLnBrk="1" fontAlgn="auto" hangingPunct="1">
              <a:spcAft>
                <a:spcPts val="0"/>
              </a:spcAft>
              <a:buFont typeface="Arial" pitchFamily="34" charset="0"/>
              <a:buChar char="•"/>
              <a:defRPr/>
            </a:pPr>
            <a:endParaRPr lang="en-US" sz="10000" dirty="0" smtClean="0"/>
          </a:p>
          <a:p>
            <a:pPr lvl="1" eaLnBrk="1" fontAlgn="auto" hangingPunct="1">
              <a:spcAft>
                <a:spcPts val="0"/>
              </a:spcAft>
              <a:buFont typeface="Arial" pitchFamily="34" charset="0"/>
              <a:buChar char="•"/>
              <a:defRPr/>
            </a:pPr>
            <a:r>
              <a:rPr lang="en-US" sz="10000" dirty="0" smtClean="0"/>
              <a:t>Population of children who bring most challenges to schools and outside agencies.</a:t>
            </a:r>
          </a:p>
          <a:p>
            <a:pPr lvl="1" eaLnBrk="1" fontAlgn="auto" hangingPunct="1">
              <a:spcAft>
                <a:spcPts val="0"/>
              </a:spcAft>
              <a:buFont typeface="Arial" pitchFamily="34" charset="0"/>
              <a:buChar char="•"/>
              <a:defRPr/>
            </a:pPr>
            <a:endParaRPr lang="en-US" sz="10000" dirty="0" smtClean="0"/>
          </a:p>
          <a:p>
            <a:pPr lvl="1" eaLnBrk="1" fontAlgn="auto" hangingPunct="1">
              <a:spcAft>
                <a:spcPts val="0"/>
              </a:spcAft>
              <a:buFont typeface="Arial" pitchFamily="34" charset="0"/>
              <a:buChar char="•"/>
              <a:defRPr/>
            </a:pPr>
            <a:r>
              <a:rPr lang="en-US" sz="10000" dirty="0" smtClean="0"/>
              <a:t>In the classroom, seem always on the go.</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eaLnBrk="1" fontAlgn="auto" hangingPunct="1">
              <a:spcAft>
                <a:spcPts val="0"/>
              </a:spcAft>
              <a:defRPr/>
            </a:pPr>
            <a:r>
              <a:rPr lang="en-US" sz="4000" dirty="0" smtClean="0"/>
              <a:t>Manifestations</a:t>
            </a:r>
            <a:r>
              <a:rPr lang="en-US" dirty="0" smtClean="0"/>
              <a:t> of ADHD</a:t>
            </a:r>
            <a:endParaRPr lang="en-US" dirty="0"/>
          </a:p>
        </p:txBody>
      </p:sp>
      <p:sp>
        <p:nvSpPr>
          <p:cNvPr id="23554" name="Content Placeholder 2"/>
          <p:cNvSpPr>
            <a:spLocks noGrp="1"/>
          </p:cNvSpPr>
          <p:nvPr>
            <p:ph idx="1"/>
          </p:nvPr>
        </p:nvSpPr>
        <p:spPr/>
        <p:txBody>
          <a:bodyPr/>
          <a:lstStyle/>
          <a:p>
            <a:pPr eaLnBrk="1" hangingPunct="1">
              <a:buFont typeface="Wingdings 2" pitchFamily="18" charset="2"/>
              <a:buNone/>
            </a:pPr>
            <a:r>
              <a:rPr lang="en-US" sz="2500" smtClean="0"/>
              <a:t>ADHD: Not Otherwise Specified (NOS)</a:t>
            </a:r>
          </a:p>
          <a:p>
            <a:pPr eaLnBrk="1" hangingPunct="1">
              <a:buFont typeface="Wingdings 2" pitchFamily="18" charset="2"/>
              <a:buNone/>
            </a:pPr>
            <a:endParaRPr lang="en-US" sz="2800" smtClean="0"/>
          </a:p>
          <a:p>
            <a:pPr lvl="1" eaLnBrk="1" hangingPunct="1">
              <a:buFont typeface="Arial" charset="0"/>
              <a:buChar char="•"/>
            </a:pPr>
            <a:r>
              <a:rPr lang="en-US" sz="2400" smtClean="0"/>
              <a:t>Prominent symptoms of inattention or hyperactivity/impulsivity that does not meet the criteria for ADHD. </a:t>
            </a:r>
          </a:p>
          <a:p>
            <a:pPr lvl="1" eaLnBrk="1" hangingPunct="1">
              <a:buFont typeface="Arial" charset="0"/>
              <a:buChar char="•"/>
            </a:pPr>
            <a:r>
              <a:rPr lang="en-US" sz="2400" smtClean="0"/>
              <a:t>This population, typically adolescents and adults, still present with symptoms that are often diagnosed “ADHD-NOS” or “ADHD in Partial Remission”. </a:t>
            </a:r>
          </a:p>
          <a:p>
            <a:pPr eaLnBrk="1" hangingPunct="1"/>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eaLnBrk="1" fontAlgn="auto" hangingPunct="1">
              <a:spcAft>
                <a:spcPts val="0"/>
              </a:spcAft>
              <a:defRPr/>
            </a:pPr>
            <a:r>
              <a:rPr lang="en-US" sz="4000" dirty="0" smtClean="0"/>
              <a:t>Manifestations</a:t>
            </a:r>
            <a:r>
              <a:rPr lang="en-US" dirty="0" smtClean="0"/>
              <a:t> of ADHD</a:t>
            </a:r>
            <a:endParaRPr lang="en-US" dirty="0"/>
          </a:p>
        </p:txBody>
      </p:sp>
      <p:sp>
        <p:nvSpPr>
          <p:cNvPr id="24578" name="Content Placeholder 2"/>
          <p:cNvSpPr>
            <a:spLocks noGrp="1"/>
          </p:cNvSpPr>
          <p:nvPr>
            <p:ph idx="1"/>
          </p:nvPr>
        </p:nvSpPr>
        <p:spPr/>
        <p:txBody>
          <a:bodyPr/>
          <a:lstStyle/>
          <a:p>
            <a:pPr eaLnBrk="1" hangingPunct="1">
              <a:buFont typeface="Wingdings 2" pitchFamily="18" charset="2"/>
              <a:buNone/>
            </a:pPr>
            <a:r>
              <a:rPr lang="en-US" sz="2500" smtClean="0"/>
              <a:t>ADHD: Not Otherwise Specified (NOS) cont.</a:t>
            </a:r>
          </a:p>
          <a:p>
            <a:pPr eaLnBrk="1" hangingPunct="1">
              <a:buFont typeface="Wingdings 2" pitchFamily="18" charset="2"/>
              <a:buNone/>
            </a:pPr>
            <a:endParaRPr lang="en-US" sz="3600" smtClean="0"/>
          </a:p>
          <a:p>
            <a:pPr lvl="1" eaLnBrk="1" hangingPunct="1">
              <a:buFont typeface="Arial" charset="0"/>
              <a:buChar char="•"/>
            </a:pPr>
            <a:r>
              <a:rPr lang="en-US" sz="2400" smtClean="0"/>
              <a:t>Even though no longer meeting the criteria for ADHD, they still can present functional impairment in school and work. </a:t>
            </a:r>
          </a:p>
          <a:p>
            <a:pPr lvl="1" eaLnBrk="1" hangingPunct="1">
              <a:buFont typeface="Arial" charset="0"/>
              <a:buChar char="•"/>
            </a:pPr>
            <a:r>
              <a:rPr lang="en-US" sz="2400" smtClean="0"/>
              <a:t>“Late-onset ADHD”: all criteria are met except for onset prior to 7 years of age.  Symptoms may not become apparent until puberty when teacher demands and expectations in school are more challenging.</a:t>
            </a:r>
          </a:p>
          <a:p>
            <a:pPr eaLnBrk="1" hangingPunct="1"/>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pPr eaLnBrk="1" fontAlgn="auto" hangingPunct="1">
              <a:spcAft>
                <a:spcPts val="0"/>
              </a:spcAft>
              <a:defRPr/>
            </a:pPr>
            <a:r>
              <a:rPr lang="en-US" dirty="0" smtClean="0"/>
              <a:t/>
            </a:r>
            <a:br>
              <a:rPr lang="en-US" dirty="0" smtClean="0"/>
            </a:br>
            <a:r>
              <a:rPr lang="en-US" dirty="0" smtClean="0"/>
              <a:t>Prevalence </a:t>
            </a:r>
            <a:r>
              <a:rPr lang="en-US" dirty="0"/>
              <a:t>of ADHD</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pPr eaLnBrk="1" fontAlgn="auto" hangingPunct="1">
              <a:spcAft>
                <a:spcPts val="0"/>
              </a:spcAft>
              <a:buFont typeface="Wingdings 2"/>
              <a:buChar char=""/>
              <a:defRPr/>
            </a:pPr>
            <a:r>
              <a:rPr lang="en-US" sz="4400" dirty="0"/>
              <a:t>Most experts accept a range of 3% to 7% as the percentage of the population diagnosed with ADHD. Similar percentage in New Zealand, Canada, and Germany (Hoagwood, et. al., 2000).</a:t>
            </a:r>
          </a:p>
          <a:p>
            <a:pPr eaLnBrk="1" fontAlgn="auto" hangingPunct="1">
              <a:spcAft>
                <a:spcPts val="0"/>
              </a:spcAft>
              <a:buFont typeface="Wingdings 2"/>
              <a:buNone/>
              <a:defRPr/>
            </a:pPr>
            <a:r>
              <a:rPr lang="en-US" sz="4400" dirty="0"/>
              <a:t> </a:t>
            </a:r>
          </a:p>
          <a:p>
            <a:pPr eaLnBrk="1" fontAlgn="auto" hangingPunct="1">
              <a:spcAft>
                <a:spcPts val="0"/>
              </a:spcAft>
              <a:buFont typeface="Wingdings 2"/>
              <a:buChar char=""/>
              <a:defRPr/>
            </a:pPr>
            <a:r>
              <a:rPr lang="en-US" sz="4400" dirty="0"/>
              <a:t>Approximately 4.4 million children ages 4-17 years in the United States have a history of ADHD (Bukstein, 2006).</a:t>
            </a:r>
          </a:p>
          <a:p>
            <a:pPr eaLnBrk="1" fontAlgn="auto" hangingPunct="1">
              <a:spcAft>
                <a:spcPts val="0"/>
              </a:spcAft>
              <a:buFont typeface="Wingdings 2"/>
              <a:buNone/>
              <a:defRPr/>
            </a:pPr>
            <a:r>
              <a:rPr lang="en-US" sz="4400" dirty="0"/>
              <a:t> </a:t>
            </a:r>
          </a:p>
          <a:p>
            <a:pPr eaLnBrk="1" fontAlgn="auto" hangingPunct="1">
              <a:spcAft>
                <a:spcPts val="0"/>
              </a:spcAft>
              <a:buFont typeface="Wingdings 2"/>
              <a:buChar char=""/>
              <a:defRPr/>
            </a:pPr>
            <a:r>
              <a:rPr lang="en-US" sz="4400" dirty="0"/>
              <a:t>Male to female ratio: 4:1 for the predominantly hyperactive type, and 2:1 for the predominantly inattentive type.</a:t>
            </a:r>
          </a:p>
          <a:p>
            <a:pPr eaLnBrk="1" fontAlgn="auto" hangingPunct="1">
              <a:spcAft>
                <a:spcPts val="0"/>
              </a:spcAft>
              <a:buFont typeface="Wingdings 2"/>
              <a:buNone/>
              <a:defRPr/>
            </a:pPr>
            <a:r>
              <a:rPr lang="en-US" sz="4500" dirty="0"/>
              <a:t> </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pPr eaLnBrk="1" fontAlgn="auto" hangingPunct="1">
              <a:spcAft>
                <a:spcPts val="0"/>
              </a:spcAft>
              <a:defRPr/>
            </a:pPr>
            <a:r>
              <a:rPr lang="en-US" sz="4000" dirty="0" smtClean="0"/>
              <a:t>Prevalence of ADHD</a:t>
            </a:r>
            <a:endParaRPr lang="en-US" sz="4000" dirty="0"/>
          </a:p>
        </p:txBody>
      </p:sp>
      <p:sp>
        <p:nvSpPr>
          <p:cNvPr id="26626" name="Content Placeholder 2"/>
          <p:cNvSpPr>
            <a:spLocks noGrp="1"/>
          </p:cNvSpPr>
          <p:nvPr>
            <p:ph idx="1"/>
          </p:nvPr>
        </p:nvSpPr>
        <p:spPr/>
        <p:txBody>
          <a:bodyPr/>
          <a:lstStyle/>
          <a:p>
            <a:pPr eaLnBrk="1" hangingPunct="1"/>
            <a:r>
              <a:rPr lang="en-US" sz="2400" smtClean="0"/>
              <a:t>Over the last three decades, the numbers of children with ADHD has been increasing.</a:t>
            </a:r>
          </a:p>
          <a:p>
            <a:pPr lvl="3" eaLnBrk="1" hangingPunct="1">
              <a:buFont typeface="Wingdings" pitchFamily="2" charset="2"/>
              <a:buChar char="Ø"/>
            </a:pPr>
            <a:r>
              <a:rPr lang="en-US" sz="2400" smtClean="0"/>
              <a:t>250 % increase from 1990 to 1998.  </a:t>
            </a:r>
          </a:p>
          <a:p>
            <a:pPr lvl="3" eaLnBrk="1" hangingPunct="1">
              <a:buFont typeface="Wingdings" pitchFamily="2" charset="2"/>
              <a:buChar char="Ø"/>
            </a:pPr>
            <a:r>
              <a:rPr lang="en-US" sz="2400" smtClean="0"/>
              <a:t>9.2 % of children in 1996 compared to 1.4% of children in 1979, an increase of 657%.  </a:t>
            </a:r>
          </a:p>
          <a:p>
            <a:pPr lvl="3" eaLnBrk="1" hangingPunct="1">
              <a:buFont typeface="Wingdings" pitchFamily="2" charset="2"/>
              <a:buChar char="Ø"/>
            </a:pPr>
            <a:r>
              <a:rPr lang="en-US" sz="2400" smtClean="0"/>
              <a:t>5% among adults in the U.S. population.</a:t>
            </a:r>
          </a:p>
          <a:p>
            <a:pPr lvl="3" eaLnBrk="1" hangingPunct="1">
              <a:buFont typeface="Wingdings" pitchFamily="2" charset="2"/>
              <a:buChar char="Ø"/>
            </a:pPr>
            <a:r>
              <a:rPr lang="en-US" sz="2400" smtClean="0"/>
              <a:t>50% to 70% of adolescents continue to show symptoms into adulthood.</a:t>
            </a:r>
          </a:p>
          <a:p>
            <a:pPr lvl="3" eaLnBrk="1" hangingPunct="1">
              <a:buFont typeface="Wingdings" pitchFamily="2" charset="2"/>
              <a:buChar char="Ø"/>
            </a:pPr>
            <a:r>
              <a:rPr lang="en-US" sz="2400" smtClean="0"/>
              <a:t>90% to 95% of adolescents and adults with ADHD manifesting the inattention component of their disorder (et. al. Lougy, 2007).</a:t>
            </a:r>
          </a:p>
          <a:p>
            <a:pPr eaLnBrk="1" hangingPunct="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What Causes ADHD?</a:t>
            </a:r>
            <a:br>
              <a:rPr lang="en-US" dirty="0"/>
            </a:br>
            <a:endParaRPr lang="en-US" dirty="0"/>
          </a:p>
        </p:txBody>
      </p:sp>
      <p:sp>
        <p:nvSpPr>
          <p:cNvPr id="27650" name="Content Placeholder 2"/>
          <p:cNvSpPr>
            <a:spLocks noGrp="1"/>
          </p:cNvSpPr>
          <p:nvPr>
            <p:ph idx="1"/>
          </p:nvPr>
        </p:nvSpPr>
        <p:spPr>
          <a:xfrm>
            <a:off x="457200" y="1219200"/>
            <a:ext cx="8229600" cy="4906963"/>
          </a:xfrm>
        </p:spPr>
        <p:txBody>
          <a:bodyPr/>
          <a:lstStyle/>
          <a:p>
            <a:pPr eaLnBrk="1" hangingPunct="1"/>
            <a:r>
              <a:rPr lang="en-US" sz="2500" smtClean="0"/>
              <a:t>ADHD is a neurodevelopmental disorder with strong evidence of family genetic risk factors. </a:t>
            </a:r>
          </a:p>
          <a:p>
            <a:pPr eaLnBrk="1" hangingPunct="1"/>
            <a:endParaRPr lang="en-US" sz="2500" smtClean="0"/>
          </a:p>
          <a:p>
            <a:pPr eaLnBrk="1" hangingPunct="1"/>
            <a:r>
              <a:rPr lang="en-US" sz="2500" smtClean="0"/>
              <a:t>ADHD is often described as a “hypodopaminergic disorder”, or a disorder of self-regulation, often called an “executive function dysfunction”.  </a:t>
            </a:r>
          </a:p>
          <a:p>
            <a:pPr eaLnBrk="1" hangingPunct="1"/>
            <a:endParaRPr lang="en-US" sz="2500" smtClean="0"/>
          </a:p>
          <a:p>
            <a:pPr eaLnBrk="1" hangingPunct="1"/>
            <a:r>
              <a:rPr lang="en-US" sz="2500" smtClean="0"/>
              <a:t>Most current studies suggest that ADHD symptoms are the result of diminished function of the prefrontal executive centers of the brain cortex.</a:t>
            </a:r>
          </a:p>
          <a:p>
            <a:pPr eaLnBrk="1" hangingPunct="1">
              <a:buFont typeface="Wingdings 2" pitchFamily="18" charset="2"/>
              <a:buNone/>
            </a:pPr>
            <a:r>
              <a:rPr lang="en-US" sz="160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000" dirty="0" smtClean="0"/>
              <a:t>What Causes ADHD?</a:t>
            </a:r>
            <a:endParaRPr lang="en-US" sz="4000" dirty="0"/>
          </a:p>
        </p:txBody>
      </p:sp>
      <p:sp>
        <p:nvSpPr>
          <p:cNvPr id="3" name="Content Placeholder 2"/>
          <p:cNvSpPr>
            <a:spLocks noGrp="1"/>
          </p:cNvSpPr>
          <p:nvPr>
            <p:ph idx="1"/>
          </p:nvPr>
        </p:nvSpPr>
        <p:spPr/>
        <p:txBody>
          <a:bodyPr>
            <a:normAutofit fontScale="92500" lnSpcReduction="10000"/>
          </a:bodyPr>
          <a:lstStyle/>
          <a:p>
            <a:pPr eaLnBrk="1" fontAlgn="auto" hangingPunct="1">
              <a:spcAft>
                <a:spcPts val="0"/>
              </a:spcAft>
              <a:buFont typeface="Wingdings 2"/>
              <a:buChar char=""/>
              <a:defRPr/>
            </a:pPr>
            <a:r>
              <a:rPr lang="en-US" sz="2700" dirty="0" smtClean="0"/>
              <a:t>An imbalance of dopamine and </a:t>
            </a:r>
            <a:r>
              <a:rPr lang="en-US" sz="2700" dirty="0" err="1" smtClean="0"/>
              <a:t>norepinephrine</a:t>
            </a:r>
            <a:r>
              <a:rPr lang="en-US" sz="2700" dirty="0" smtClean="0"/>
              <a:t>, two primary neurotransmitters systems most directly involved in ADHD, contribute to the symptoms we see in ADHD (</a:t>
            </a:r>
            <a:r>
              <a:rPr lang="en-US" sz="2700" dirty="0" err="1" smtClean="0"/>
              <a:t>Asma</a:t>
            </a:r>
            <a:r>
              <a:rPr lang="en-US" sz="2700" dirty="0" smtClean="0"/>
              <a:t>, J., 2007).</a:t>
            </a:r>
          </a:p>
          <a:p>
            <a:pPr eaLnBrk="1" fontAlgn="auto" hangingPunct="1">
              <a:spcAft>
                <a:spcPts val="0"/>
              </a:spcAft>
              <a:buFont typeface="Wingdings 2"/>
              <a:buNone/>
              <a:defRPr/>
            </a:pPr>
            <a:r>
              <a:rPr lang="en-US" sz="2700" dirty="0" smtClean="0"/>
              <a:t> </a:t>
            </a:r>
          </a:p>
          <a:p>
            <a:pPr eaLnBrk="1" fontAlgn="auto" hangingPunct="1">
              <a:spcAft>
                <a:spcPts val="0"/>
              </a:spcAft>
              <a:buFont typeface="Wingdings 2"/>
              <a:buChar char=""/>
              <a:defRPr/>
            </a:pPr>
            <a:r>
              <a:rPr lang="en-US" sz="2700" dirty="0" smtClean="0"/>
              <a:t>These neurotransmitter systems work in concert with each other to control attention, inhibition, and motor planning </a:t>
            </a:r>
          </a:p>
          <a:p>
            <a:pPr eaLnBrk="1" fontAlgn="auto" hangingPunct="1">
              <a:spcAft>
                <a:spcPts val="0"/>
              </a:spcAft>
              <a:buFont typeface="Wingdings 2"/>
              <a:buChar char=""/>
              <a:defRPr/>
            </a:pPr>
            <a:endParaRPr lang="en-US" sz="2700" dirty="0" smtClean="0"/>
          </a:p>
          <a:p>
            <a:pPr eaLnBrk="1" fontAlgn="auto" hangingPunct="1">
              <a:spcAft>
                <a:spcPts val="0"/>
              </a:spcAft>
              <a:buFont typeface="Wingdings 2"/>
              <a:buChar char=""/>
              <a:defRPr/>
            </a:pPr>
            <a:r>
              <a:rPr lang="en-US" sz="2700" dirty="0" smtClean="0"/>
              <a:t>Other parts of the brain thought to be involved are the </a:t>
            </a:r>
            <a:r>
              <a:rPr lang="en-US" sz="2700" dirty="0" err="1" smtClean="0"/>
              <a:t>fronto-striatal</a:t>
            </a:r>
            <a:r>
              <a:rPr lang="en-US" sz="2700" dirty="0" smtClean="0"/>
              <a:t> complex, basil ganglia, and the right anterior frontal lobe (</a:t>
            </a:r>
            <a:r>
              <a:rPr lang="en-US" sz="2700" dirty="0" err="1" smtClean="0"/>
              <a:t>Asma</a:t>
            </a:r>
            <a:r>
              <a:rPr lang="en-US" sz="2700" dirty="0" smtClean="0"/>
              <a:t>, J. 2007).</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Significant Gender Related Differences</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eaLnBrk="1" fontAlgn="auto" hangingPunct="1">
              <a:spcAft>
                <a:spcPts val="0"/>
              </a:spcAft>
              <a:buFont typeface="Wingdings 2"/>
              <a:buChar char=""/>
              <a:defRPr/>
            </a:pPr>
            <a:r>
              <a:rPr lang="en-US" dirty="0"/>
              <a:t>There is a difference in symptoms patterns between boys and girls.</a:t>
            </a:r>
          </a:p>
          <a:p>
            <a:pPr eaLnBrk="1" fontAlgn="auto" hangingPunct="1">
              <a:spcAft>
                <a:spcPts val="0"/>
              </a:spcAft>
              <a:buFont typeface="Wingdings 2"/>
              <a:buNone/>
              <a:defRPr/>
            </a:pPr>
            <a:r>
              <a:rPr lang="en-US" dirty="0"/>
              <a:t> </a:t>
            </a:r>
          </a:p>
          <a:p>
            <a:pPr eaLnBrk="1" fontAlgn="auto" hangingPunct="1">
              <a:spcAft>
                <a:spcPts val="0"/>
              </a:spcAft>
              <a:buFont typeface="Wingdings 2"/>
              <a:buChar char=""/>
              <a:defRPr/>
            </a:pPr>
            <a:r>
              <a:rPr lang="en-US" dirty="0"/>
              <a:t>Girls are generally less impulsive while boys present with more discipline problems.</a:t>
            </a:r>
          </a:p>
          <a:p>
            <a:pPr eaLnBrk="1" fontAlgn="auto" hangingPunct="1">
              <a:spcAft>
                <a:spcPts val="0"/>
              </a:spcAft>
              <a:buFont typeface="Wingdings 2"/>
              <a:buNone/>
              <a:defRPr/>
            </a:pPr>
            <a:r>
              <a:rPr lang="en-US" dirty="0"/>
              <a:t> </a:t>
            </a:r>
          </a:p>
          <a:p>
            <a:pPr eaLnBrk="1" fontAlgn="auto" hangingPunct="1">
              <a:spcAft>
                <a:spcPts val="0"/>
              </a:spcAft>
              <a:buFont typeface="Wingdings 2"/>
              <a:buChar char=""/>
              <a:defRPr/>
            </a:pPr>
            <a:r>
              <a:rPr lang="en-US" dirty="0"/>
              <a:t>There is a difference in distribution of ADHD subtypes.  Girls are more likely to have the inattentive type.</a:t>
            </a:r>
          </a:p>
          <a:p>
            <a:pPr eaLnBrk="1" fontAlgn="auto" hangingPunct="1">
              <a:spcAft>
                <a:spcPts val="0"/>
              </a:spcAft>
              <a:buFont typeface="Wingdings 2"/>
              <a:buNone/>
              <a:defRPr/>
            </a:pPr>
            <a:r>
              <a:rPr lang="en-US" dirty="0"/>
              <a:t> </a:t>
            </a:r>
          </a:p>
          <a:p>
            <a:pPr eaLnBrk="1" fontAlgn="auto" hangingPunct="1">
              <a:spcAft>
                <a:spcPts val="0"/>
              </a:spcAft>
              <a:buFont typeface="Wingdings 2"/>
              <a:buChar char=""/>
              <a:defRPr/>
            </a:pPr>
            <a:r>
              <a:rPr lang="en-US" dirty="0"/>
              <a:t>There is a gender difference in associated conditions. Girls are less likely to have a learning disability; lesser risk for depression, conduct disorder, and oppositional defiant disorder than boys with ADHD.</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pPr eaLnBrk="1" fontAlgn="auto" hangingPunct="1">
              <a:spcAft>
                <a:spcPts val="0"/>
              </a:spcAft>
              <a:defRPr/>
            </a:pPr>
            <a:r>
              <a:rPr lang="en-US" dirty="0"/>
              <a:t>Primary Symptoms and Common Impairments</a:t>
            </a:r>
            <a:br>
              <a:rPr lang="en-US" dirty="0"/>
            </a:br>
            <a:endParaRPr lang="en-US" dirty="0"/>
          </a:p>
        </p:txBody>
      </p:sp>
      <p:sp>
        <p:nvSpPr>
          <p:cNvPr id="3" name="Content Placeholder 2"/>
          <p:cNvSpPr>
            <a:spLocks noGrp="1"/>
          </p:cNvSpPr>
          <p:nvPr>
            <p:ph idx="1"/>
          </p:nvPr>
        </p:nvSpPr>
        <p:spPr>
          <a:xfrm>
            <a:off x="457200" y="1524000"/>
            <a:ext cx="8229600" cy="4602163"/>
          </a:xfrm>
        </p:spPr>
        <p:txBody>
          <a:bodyPr>
            <a:normAutofit fontScale="25000" lnSpcReduction="20000"/>
          </a:bodyPr>
          <a:lstStyle/>
          <a:p>
            <a:pPr marL="0" indent="0" eaLnBrk="1" fontAlgn="auto" hangingPunct="1">
              <a:lnSpc>
                <a:spcPct val="120000"/>
              </a:lnSpc>
              <a:spcAft>
                <a:spcPts val="0"/>
              </a:spcAft>
              <a:buFont typeface="Wingdings 2"/>
              <a:buNone/>
              <a:defRPr/>
            </a:pPr>
            <a:r>
              <a:rPr lang="en-US" sz="10000" dirty="0" smtClean="0"/>
              <a:t>  ADHD probably represents the </a:t>
            </a:r>
            <a:r>
              <a:rPr lang="en-US" sz="10000" b="1" i="1" dirty="0" smtClean="0"/>
              <a:t>extreme end of a spectrum of human traits that we all posses </a:t>
            </a:r>
            <a:r>
              <a:rPr lang="en-US" sz="10000" dirty="0" smtClean="0"/>
              <a:t>and, as with other human traits, ADHD undergoes developmental changes with maturity.</a:t>
            </a:r>
            <a:endParaRPr lang="en-US" sz="10000" dirty="0"/>
          </a:p>
          <a:p>
            <a:pPr marL="0" indent="0" eaLnBrk="1" fontAlgn="auto" hangingPunct="1">
              <a:lnSpc>
                <a:spcPct val="120000"/>
              </a:lnSpc>
              <a:spcAft>
                <a:spcPts val="0"/>
              </a:spcAft>
              <a:buFont typeface="Wingdings 2"/>
              <a:buNone/>
              <a:defRPr/>
            </a:pPr>
            <a:endParaRPr lang="en-US" sz="10000" dirty="0"/>
          </a:p>
          <a:p>
            <a:pPr eaLnBrk="1" fontAlgn="auto" hangingPunct="1">
              <a:spcAft>
                <a:spcPts val="0"/>
              </a:spcAft>
              <a:buFont typeface="Wingdings" pitchFamily="2" charset="2"/>
              <a:buChar char="Ø"/>
              <a:defRPr/>
            </a:pPr>
            <a:r>
              <a:rPr lang="en-US" sz="10000" dirty="0"/>
              <a:t>Primary Symptoms:</a:t>
            </a:r>
          </a:p>
          <a:p>
            <a:pPr eaLnBrk="1" fontAlgn="auto" hangingPunct="1">
              <a:spcAft>
                <a:spcPts val="0"/>
              </a:spcAft>
              <a:buFont typeface="Wingdings 2"/>
              <a:buNone/>
              <a:defRPr/>
            </a:pPr>
            <a:r>
              <a:rPr lang="en-US" sz="10000" dirty="0"/>
              <a:t> </a:t>
            </a:r>
          </a:p>
          <a:p>
            <a:pPr marL="1371600" indent="-1371600" eaLnBrk="1" fontAlgn="auto" hangingPunct="1">
              <a:spcAft>
                <a:spcPts val="0"/>
              </a:spcAft>
              <a:buFont typeface="Wingdings 2"/>
              <a:buNone/>
              <a:defRPr/>
            </a:pPr>
            <a:r>
              <a:rPr lang="en-US" sz="10000" i="1" dirty="0" smtClean="0"/>
              <a:t>   	1. Inattention</a:t>
            </a:r>
          </a:p>
          <a:p>
            <a:pPr marL="1371600" indent="-1371600" eaLnBrk="1" fontAlgn="auto" hangingPunct="1">
              <a:spcAft>
                <a:spcPts val="0"/>
              </a:spcAft>
              <a:buFont typeface="Wingdings 2"/>
              <a:buNone/>
              <a:defRPr/>
            </a:pPr>
            <a:r>
              <a:rPr lang="en-US" sz="10000" i="1" dirty="0" smtClean="0"/>
              <a:t>   	2. Hyperactivity</a:t>
            </a:r>
          </a:p>
          <a:p>
            <a:pPr marL="1371600" indent="-1371600" eaLnBrk="1" fontAlgn="auto" hangingPunct="1">
              <a:spcAft>
                <a:spcPts val="0"/>
              </a:spcAft>
              <a:buFont typeface="Wingdings 2"/>
              <a:buNone/>
              <a:defRPr/>
            </a:pPr>
            <a:r>
              <a:rPr lang="en-US" sz="10000" i="1" dirty="0" smtClean="0"/>
              <a:t>   	3.Impulsivity</a:t>
            </a:r>
            <a:endParaRPr lang="en-US" sz="10000" dirty="0"/>
          </a:p>
          <a:p>
            <a:pPr eaLnBrk="1" fontAlgn="auto" hangingPunct="1">
              <a:spcAft>
                <a:spcPts val="0"/>
              </a:spcAft>
              <a:buFont typeface="Wingdings 2"/>
              <a:buNone/>
              <a:defRPr/>
            </a:pPr>
            <a:r>
              <a:rPr lang="en-US" sz="10000" dirty="0"/>
              <a:t> </a:t>
            </a:r>
          </a:p>
          <a:p>
            <a:pPr eaLnBrk="1" fontAlgn="auto" hangingPunct="1">
              <a:spcAft>
                <a:spcPts val="0"/>
              </a:spcAft>
              <a:buFont typeface="Wingdings 2"/>
              <a:buChar char=""/>
              <a:defRPr/>
            </a:pPr>
            <a:endParaRPr lang="en-US" sz="10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Primary Symptoms and Common Impairments</a:t>
            </a:r>
            <a:endParaRPr lang="en-US" dirty="0"/>
          </a:p>
        </p:txBody>
      </p:sp>
      <p:sp>
        <p:nvSpPr>
          <p:cNvPr id="31746" name="Content Placeholder 2"/>
          <p:cNvSpPr>
            <a:spLocks noGrp="1"/>
          </p:cNvSpPr>
          <p:nvPr>
            <p:ph idx="1"/>
          </p:nvPr>
        </p:nvSpPr>
        <p:spPr>
          <a:xfrm>
            <a:off x="457200" y="1295400"/>
            <a:ext cx="8229600" cy="4953000"/>
          </a:xfrm>
        </p:spPr>
        <p:txBody>
          <a:bodyPr/>
          <a:lstStyle/>
          <a:p>
            <a:pPr eaLnBrk="1" hangingPunct="1">
              <a:lnSpc>
                <a:spcPct val="80000"/>
              </a:lnSpc>
              <a:buFont typeface="Wingdings 2" pitchFamily="18" charset="2"/>
              <a:buNone/>
            </a:pPr>
            <a:endParaRPr lang="en-US" sz="2400" i="1" smtClean="0"/>
          </a:p>
          <a:p>
            <a:pPr eaLnBrk="1" hangingPunct="1">
              <a:lnSpc>
                <a:spcPct val="80000"/>
              </a:lnSpc>
              <a:buFont typeface="Wingdings 2" pitchFamily="18" charset="2"/>
              <a:buNone/>
            </a:pPr>
            <a:r>
              <a:rPr lang="en-US" sz="2800" smtClean="0"/>
              <a:t>Inattention</a:t>
            </a:r>
          </a:p>
          <a:p>
            <a:pPr eaLnBrk="1" hangingPunct="1">
              <a:lnSpc>
                <a:spcPct val="80000"/>
              </a:lnSpc>
            </a:pPr>
            <a:endParaRPr lang="en-US" sz="1100" i="1" smtClean="0"/>
          </a:p>
          <a:p>
            <a:pPr eaLnBrk="1" hangingPunct="1">
              <a:lnSpc>
                <a:spcPct val="80000"/>
              </a:lnSpc>
              <a:buFont typeface="Wingdings" pitchFamily="2" charset="2"/>
              <a:buChar char="Ø"/>
            </a:pPr>
            <a:r>
              <a:rPr lang="en-US" sz="2400" i="1" u="sng" smtClean="0"/>
              <a:t>Divided Attention:</a:t>
            </a:r>
            <a:r>
              <a:rPr lang="en-US" sz="2400" i="1" smtClean="0"/>
              <a:t>  A student having difficulty taking notes and paying attention to the teacher simultaneously would have a problem with </a:t>
            </a:r>
            <a:r>
              <a:rPr lang="en-US" sz="2400" smtClean="0"/>
              <a:t>divided attention.</a:t>
            </a:r>
          </a:p>
          <a:p>
            <a:pPr eaLnBrk="1" hangingPunct="1">
              <a:lnSpc>
                <a:spcPct val="80000"/>
              </a:lnSpc>
              <a:buFont typeface="Wingdings 2" pitchFamily="18" charset="2"/>
              <a:buNone/>
            </a:pPr>
            <a:r>
              <a:rPr lang="en-US" sz="2400" i="1" smtClean="0"/>
              <a:t> </a:t>
            </a:r>
            <a:endParaRPr lang="en-US" sz="2400" smtClean="0"/>
          </a:p>
          <a:p>
            <a:pPr eaLnBrk="1" hangingPunct="1">
              <a:lnSpc>
                <a:spcPct val="80000"/>
              </a:lnSpc>
              <a:buFont typeface="Wingdings" pitchFamily="2" charset="2"/>
              <a:buChar char="Ø"/>
            </a:pPr>
            <a:r>
              <a:rPr lang="en-US" sz="2400" i="1" u="sng" smtClean="0"/>
              <a:t>Focused Attention:  </a:t>
            </a:r>
            <a:r>
              <a:rPr lang="en-US" sz="2400" smtClean="0"/>
              <a:t>A student who is described as a daydreamer, preoccupied with other activities instead of what is being talked about, would have a problem with focused attention.</a:t>
            </a:r>
          </a:p>
          <a:p>
            <a:pPr eaLnBrk="1" hangingPunct="1">
              <a:lnSpc>
                <a:spcPct val="80000"/>
              </a:lnSpc>
              <a:buFont typeface="Wingdings 2" pitchFamily="18" charset="2"/>
              <a:buNone/>
            </a:pPr>
            <a:r>
              <a:rPr lang="en-US" sz="2400" i="1" smtClean="0"/>
              <a:t> </a:t>
            </a:r>
            <a:endParaRPr lang="en-US" sz="2400" smtClean="0"/>
          </a:p>
          <a:p>
            <a:pPr eaLnBrk="1" hangingPunct="1">
              <a:lnSpc>
                <a:spcPct val="80000"/>
              </a:lnSpc>
              <a:buFont typeface="Wingdings" pitchFamily="2" charset="2"/>
              <a:buChar char="Ø"/>
            </a:pPr>
            <a:r>
              <a:rPr lang="en-US" sz="2400" i="1" u="sng" smtClean="0"/>
              <a:t>Selective Attention:  </a:t>
            </a:r>
            <a:r>
              <a:rPr lang="en-US" sz="2400" smtClean="0"/>
              <a:t>A student who is distracted by outside noises, such as a door closing or a student walking down the aisle to the front of the room, would have a problem with selective attention.</a:t>
            </a:r>
          </a:p>
          <a:p>
            <a:pPr eaLnBrk="1" hangingPunct="1">
              <a:lnSpc>
                <a:spcPct val="80000"/>
              </a:lnSpc>
              <a:buFont typeface="Wingdings 2" pitchFamily="18" charset="2"/>
              <a:buNone/>
            </a:pPr>
            <a:r>
              <a:rPr lang="en-US" sz="1100" i="1" smtClean="0"/>
              <a:t> </a:t>
            </a:r>
            <a:endParaRPr lang="en-US" sz="1100" smtClean="0"/>
          </a:p>
          <a:p>
            <a:pPr eaLnBrk="1" hangingPunct="1">
              <a:lnSpc>
                <a:spcPct val="80000"/>
              </a:lnSpc>
            </a:pPr>
            <a:endParaRPr lang="en-US" sz="700" smtClean="0"/>
          </a:p>
          <a:p>
            <a:pPr eaLnBrk="1" hangingPunct="1">
              <a:lnSpc>
                <a:spcPct val="80000"/>
              </a:lnSpc>
              <a:buFont typeface="Wingdings 2" pitchFamily="18" charset="2"/>
              <a:buNone/>
            </a:pPr>
            <a:endParaRPr lang="en-US" sz="6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Is ADHD a Mythical Disorder?</a:t>
            </a:r>
            <a:br>
              <a:rPr lang="en-US" dirty="0"/>
            </a:br>
            <a:endParaRPr lang="en-US" dirty="0"/>
          </a:p>
        </p:txBody>
      </p:sp>
      <p:sp>
        <p:nvSpPr>
          <p:cNvPr id="14338" name="Content Placeholder 2"/>
          <p:cNvSpPr>
            <a:spLocks noGrp="1"/>
          </p:cNvSpPr>
          <p:nvPr>
            <p:ph idx="1"/>
          </p:nvPr>
        </p:nvSpPr>
        <p:spPr/>
        <p:txBody>
          <a:bodyPr/>
          <a:lstStyle/>
          <a:p>
            <a:pPr eaLnBrk="1" hangingPunct="1"/>
            <a:r>
              <a:rPr lang="en-US" sz="2500" smtClean="0"/>
              <a:t>ADHD is not just a temporary state a child will outgrow. </a:t>
            </a:r>
          </a:p>
          <a:p>
            <a:pPr eaLnBrk="1" hangingPunct="1"/>
            <a:endParaRPr lang="en-US" sz="2500" smtClean="0"/>
          </a:p>
          <a:p>
            <a:pPr eaLnBrk="1" hangingPunct="1"/>
            <a:r>
              <a:rPr lang="en-US" sz="2500" smtClean="0"/>
              <a:t>ADHD is not a mythical disorder recently fabricated by drug companies or the American Psychiatric Association – descriptions go back to 1902. </a:t>
            </a:r>
          </a:p>
          <a:p>
            <a:pPr eaLnBrk="1" hangingPunct="1"/>
            <a:endParaRPr lang="en-US" sz="2500" smtClean="0"/>
          </a:p>
          <a:p>
            <a:pPr eaLnBrk="1" hangingPunct="1"/>
            <a:r>
              <a:rPr lang="en-US" sz="2500" smtClean="0"/>
              <a:t>ADHD has been researched both in the United States and in the international mental health community.</a:t>
            </a:r>
          </a:p>
          <a:p>
            <a:pPr eaLnBrk="1" hangingPunct="1"/>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Primary Symptoms and Common Impairments</a:t>
            </a:r>
            <a:endParaRPr lang="en-US" dirty="0"/>
          </a:p>
        </p:txBody>
      </p:sp>
      <p:sp>
        <p:nvSpPr>
          <p:cNvPr id="3" name="Content Placeholder 2"/>
          <p:cNvSpPr>
            <a:spLocks noGrp="1"/>
          </p:cNvSpPr>
          <p:nvPr>
            <p:ph idx="1"/>
          </p:nvPr>
        </p:nvSpPr>
        <p:spPr/>
        <p:txBody>
          <a:bodyPr>
            <a:normAutofit/>
          </a:bodyPr>
          <a:lstStyle/>
          <a:p>
            <a:pPr marL="914400" indent="-914400" eaLnBrk="1" fontAlgn="auto" hangingPunct="1">
              <a:spcAft>
                <a:spcPts val="0"/>
              </a:spcAft>
              <a:buFont typeface="Wingdings 2"/>
              <a:buNone/>
              <a:defRPr/>
            </a:pPr>
            <a:r>
              <a:rPr lang="en-US" sz="2800" dirty="0" smtClean="0"/>
              <a:t>Inattention</a:t>
            </a:r>
            <a:r>
              <a:rPr lang="en-US" sz="2400" dirty="0" smtClean="0"/>
              <a:t> </a:t>
            </a:r>
            <a:r>
              <a:rPr lang="en-US" sz="2400" i="1" dirty="0" smtClean="0"/>
              <a:t>cont.</a:t>
            </a:r>
          </a:p>
          <a:p>
            <a:pPr marL="914400" indent="-914400" eaLnBrk="1" fontAlgn="auto" hangingPunct="1">
              <a:spcAft>
                <a:spcPts val="0"/>
              </a:spcAft>
              <a:buFont typeface="Wingdings 2"/>
              <a:buAutoNum type="arabicPeriod"/>
              <a:defRPr/>
            </a:pPr>
            <a:endParaRPr lang="en-US" sz="2400" dirty="0"/>
          </a:p>
          <a:p>
            <a:pPr eaLnBrk="1" fontAlgn="auto" hangingPunct="1">
              <a:spcAft>
                <a:spcPts val="0"/>
              </a:spcAft>
              <a:buFont typeface="Wingdings" pitchFamily="2" charset="2"/>
              <a:buChar char="Ø"/>
              <a:defRPr/>
            </a:pPr>
            <a:r>
              <a:rPr lang="en-US" sz="2400" i="1" u="sng" dirty="0"/>
              <a:t>Sustained Attention:  </a:t>
            </a:r>
            <a:r>
              <a:rPr lang="en-US" sz="2400" dirty="0"/>
              <a:t>A student who is unable to remain on a task long enough to sufficiently complete that task would have a problem with sustained attention or </a:t>
            </a:r>
            <a:r>
              <a:rPr lang="en-US" sz="2400" i="1" dirty="0"/>
              <a:t>persistence</a:t>
            </a:r>
            <a:r>
              <a:rPr lang="en-US" sz="2400" dirty="0"/>
              <a:t>.</a:t>
            </a:r>
          </a:p>
          <a:p>
            <a:pPr eaLnBrk="1" fontAlgn="auto" hangingPunct="1">
              <a:spcAft>
                <a:spcPts val="0"/>
              </a:spcAft>
              <a:buFont typeface="Wingdings" pitchFamily="2" charset="2"/>
              <a:buChar char="Ø"/>
              <a:defRPr/>
            </a:pPr>
            <a:endParaRPr lang="en-US" sz="2400" dirty="0"/>
          </a:p>
          <a:p>
            <a:pPr eaLnBrk="1" fontAlgn="auto" hangingPunct="1">
              <a:spcAft>
                <a:spcPts val="0"/>
              </a:spcAft>
              <a:buFont typeface="Wingdings" pitchFamily="2" charset="2"/>
              <a:buChar char="Ø"/>
              <a:defRPr/>
            </a:pPr>
            <a:r>
              <a:rPr lang="en-US" sz="2400" i="1" u="sng" dirty="0"/>
              <a:t>Vigilance:  </a:t>
            </a:r>
            <a:r>
              <a:rPr lang="en-US" sz="2400" dirty="0"/>
              <a:t>A student who is unable to wait for the next spelling word to be presented by the teacher would have a problem with vigilance or </a:t>
            </a:r>
            <a:r>
              <a:rPr lang="en-US" sz="2400" i="1" dirty="0"/>
              <a:t>readiness to respond</a:t>
            </a:r>
            <a:r>
              <a:rPr lang="en-US" sz="2400" dirty="0"/>
              <a:t> (Sam and Michael Goldstein/1990).</a:t>
            </a:r>
          </a:p>
          <a:p>
            <a:pPr eaLnBrk="1" fontAlgn="auto" hangingPunct="1">
              <a:spcAft>
                <a:spcPts val="0"/>
              </a:spcAft>
              <a:buFont typeface="Wingdings 2"/>
              <a:buChar char=""/>
              <a:defRPr/>
            </a:pPr>
            <a:endParaRPr lang="en-US" sz="2800" dirty="0"/>
          </a:p>
          <a:p>
            <a:pPr eaLnBrk="1" fontAlgn="auto" hangingPunct="1">
              <a:spcAft>
                <a:spcPts val="0"/>
              </a:spcAft>
              <a:buFont typeface="Wingdings 2"/>
              <a:buNone/>
              <a:defRPr/>
            </a:pPr>
            <a:endParaRPr lang="en-US" sz="25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Primary Symptoms and Common Impairments</a:t>
            </a:r>
            <a:endParaRPr lang="en-US" dirty="0"/>
          </a:p>
        </p:txBody>
      </p:sp>
      <p:sp>
        <p:nvSpPr>
          <p:cNvPr id="3" name="Content Placeholder 2"/>
          <p:cNvSpPr>
            <a:spLocks noGrp="1"/>
          </p:cNvSpPr>
          <p:nvPr>
            <p:ph idx="1"/>
          </p:nvPr>
        </p:nvSpPr>
        <p:spPr/>
        <p:txBody>
          <a:bodyPr>
            <a:normAutofit fontScale="32500" lnSpcReduction="20000"/>
          </a:bodyPr>
          <a:lstStyle/>
          <a:p>
            <a:pPr eaLnBrk="1" fontAlgn="auto" hangingPunct="1">
              <a:spcAft>
                <a:spcPts val="0"/>
              </a:spcAft>
              <a:buFont typeface="Wingdings 2"/>
              <a:buNone/>
              <a:defRPr/>
            </a:pPr>
            <a:r>
              <a:rPr lang="en-US" sz="8600" dirty="0" smtClean="0"/>
              <a:t>Inattention</a:t>
            </a:r>
            <a:r>
              <a:rPr lang="en-US" sz="7000" dirty="0" smtClean="0"/>
              <a:t> </a:t>
            </a:r>
            <a:r>
              <a:rPr lang="en-US" sz="7400" dirty="0" smtClean="0"/>
              <a:t>cont.</a:t>
            </a:r>
          </a:p>
          <a:p>
            <a:pPr eaLnBrk="1" fontAlgn="auto" hangingPunct="1">
              <a:spcAft>
                <a:spcPts val="0"/>
              </a:spcAft>
              <a:buFont typeface="Wingdings 2"/>
              <a:buChar char=""/>
              <a:defRPr/>
            </a:pPr>
            <a:endParaRPr lang="en-US" dirty="0" smtClean="0"/>
          </a:p>
          <a:p>
            <a:pPr eaLnBrk="1" fontAlgn="auto" hangingPunct="1">
              <a:spcAft>
                <a:spcPts val="0"/>
              </a:spcAft>
              <a:buFont typeface="Wingdings 2"/>
              <a:buChar char=""/>
              <a:defRPr/>
            </a:pPr>
            <a:r>
              <a:rPr lang="en-US" sz="7400" dirty="0" smtClean="0"/>
              <a:t>Research suggests that deficits in attention are particularly evident under repetitive or boring conditions.</a:t>
            </a:r>
          </a:p>
          <a:p>
            <a:pPr eaLnBrk="1" fontAlgn="auto" hangingPunct="1">
              <a:spcAft>
                <a:spcPts val="0"/>
              </a:spcAft>
              <a:buFont typeface="Wingdings 2"/>
              <a:buNone/>
              <a:defRPr/>
            </a:pPr>
            <a:r>
              <a:rPr lang="en-US" sz="7400" i="1" dirty="0" smtClean="0"/>
              <a:t> </a:t>
            </a:r>
            <a:endParaRPr lang="en-US" sz="7400" dirty="0" smtClean="0"/>
          </a:p>
          <a:p>
            <a:pPr eaLnBrk="1" fontAlgn="auto" hangingPunct="1">
              <a:spcAft>
                <a:spcPts val="0"/>
              </a:spcAft>
              <a:buFont typeface="Wingdings 2"/>
              <a:buChar char=""/>
              <a:defRPr/>
            </a:pPr>
            <a:r>
              <a:rPr lang="en-US" sz="7400" dirty="0" smtClean="0"/>
              <a:t>Difficulty maintaining effort is closely aligned with difficulty maintaining concentration and effort, especially with school work and instruction that is non-engaging. </a:t>
            </a:r>
          </a:p>
          <a:p>
            <a:pPr eaLnBrk="1" fontAlgn="auto" hangingPunct="1">
              <a:spcAft>
                <a:spcPts val="0"/>
              </a:spcAft>
              <a:buFont typeface="Wingdings 2"/>
              <a:buChar char=""/>
              <a:defRPr/>
            </a:pPr>
            <a:endParaRPr lang="en-US" sz="7400" dirty="0" smtClean="0"/>
          </a:p>
          <a:p>
            <a:pPr eaLnBrk="1" fontAlgn="auto" hangingPunct="1">
              <a:spcAft>
                <a:spcPts val="0"/>
              </a:spcAft>
              <a:buFont typeface="Wingdings 2"/>
              <a:buChar char=""/>
              <a:defRPr/>
            </a:pPr>
            <a:r>
              <a:rPr lang="en-US" sz="7400" dirty="0" smtClean="0"/>
              <a:t>Inattention can also present itself at the opposite end of the spectrum – “</a:t>
            </a:r>
            <a:r>
              <a:rPr lang="en-US" sz="7400" dirty="0" err="1" smtClean="0"/>
              <a:t>hyperfocusing</a:t>
            </a:r>
            <a:r>
              <a:rPr lang="en-US" sz="7400" dirty="0" smtClean="0"/>
              <a:t>”.  Tendency to focus on discrete things often leads to the child not hearing or seeing that the class is transitioning to another content area or getting ready for recess or class dismissal.</a:t>
            </a:r>
          </a:p>
          <a:p>
            <a:pPr eaLnBrk="1" fontAlgn="auto" hangingPunct="1">
              <a:spcAft>
                <a:spcPts val="0"/>
              </a:spcAft>
              <a:buFont typeface="Wingdings 2"/>
              <a:buNone/>
              <a:defRPr/>
            </a:pPr>
            <a:endParaRPr lang="en-US" dirty="0" smtClean="0"/>
          </a:p>
          <a:p>
            <a:pPr eaLnBrk="1" fontAlgn="auto" hangingPunct="1">
              <a:spcAft>
                <a:spcPts val="0"/>
              </a:spcAft>
              <a:buFont typeface="Wingdings 2"/>
              <a:buNone/>
              <a:defRPr/>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Primary Symptoms and Common Impairments</a:t>
            </a:r>
            <a:endParaRPr lang="en-US" dirty="0"/>
          </a:p>
        </p:txBody>
      </p:sp>
      <p:sp>
        <p:nvSpPr>
          <p:cNvPr id="34818" name="Content Placeholder 2"/>
          <p:cNvSpPr>
            <a:spLocks noGrp="1"/>
          </p:cNvSpPr>
          <p:nvPr>
            <p:ph idx="1"/>
          </p:nvPr>
        </p:nvSpPr>
        <p:spPr/>
        <p:txBody>
          <a:bodyPr/>
          <a:lstStyle/>
          <a:p>
            <a:pPr eaLnBrk="1" hangingPunct="1">
              <a:buFont typeface="Wingdings 2" pitchFamily="18" charset="2"/>
              <a:buNone/>
            </a:pPr>
            <a:r>
              <a:rPr lang="en-US" sz="2800" smtClean="0"/>
              <a:t>Inattention</a:t>
            </a:r>
            <a:r>
              <a:rPr lang="en-US" smtClean="0"/>
              <a:t> </a:t>
            </a:r>
            <a:r>
              <a:rPr lang="en-US" sz="2400" smtClean="0"/>
              <a:t>cont.</a:t>
            </a:r>
            <a:endParaRPr lang="en-US" smtClean="0"/>
          </a:p>
          <a:p>
            <a:pPr eaLnBrk="1" hangingPunct="1">
              <a:buFont typeface="Wingdings 2" pitchFamily="18" charset="2"/>
              <a:buNone/>
            </a:pPr>
            <a:endParaRPr lang="en-US" smtClean="0"/>
          </a:p>
          <a:p>
            <a:pPr eaLnBrk="1" hangingPunct="1"/>
            <a:r>
              <a:rPr lang="en-US" sz="2400" smtClean="0"/>
              <a:t>During complex tasks, attention can be described as comprising of three processes related to self-regulation (Teeter, P., 1998). </a:t>
            </a:r>
          </a:p>
          <a:p>
            <a:pPr eaLnBrk="1" hangingPunct="1"/>
            <a:endParaRPr lang="en-US" sz="2400" smtClean="0"/>
          </a:p>
          <a:p>
            <a:pPr lvl="1" eaLnBrk="1" hangingPunct="1">
              <a:buFont typeface="Wingdings" pitchFamily="2" charset="2"/>
              <a:buChar char="Ø"/>
            </a:pPr>
            <a:r>
              <a:rPr lang="en-US" sz="2400" smtClean="0"/>
              <a:t>Maintaining attention over time.</a:t>
            </a:r>
          </a:p>
          <a:p>
            <a:pPr lvl="1" eaLnBrk="1" hangingPunct="1">
              <a:buFont typeface="Wingdings" pitchFamily="2" charset="2"/>
              <a:buChar char="Ø"/>
            </a:pPr>
            <a:r>
              <a:rPr lang="en-US" sz="2400" smtClean="0"/>
              <a:t>Organizing and self-directing attention</a:t>
            </a:r>
          </a:p>
          <a:p>
            <a:pPr lvl="1" eaLnBrk="1" hangingPunct="1">
              <a:buFont typeface="Wingdings" pitchFamily="2" charset="2"/>
              <a:buChar char="Ø"/>
            </a:pPr>
            <a:r>
              <a:rPr lang="en-US" sz="2400" smtClean="0"/>
              <a:t>Investing effort to attend to tasks.</a:t>
            </a:r>
          </a:p>
          <a:p>
            <a:pPr eaLnBrk="1" hangingPunct="1">
              <a:buFont typeface="Wingdings 2" pitchFamily="18" charset="2"/>
              <a:buNone/>
            </a:pPr>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Primary Symptoms and Common Impairments</a:t>
            </a:r>
            <a:endParaRPr lang="en-US" dirty="0"/>
          </a:p>
        </p:txBody>
      </p:sp>
      <p:sp>
        <p:nvSpPr>
          <p:cNvPr id="3" name="Content Placeholder 2"/>
          <p:cNvSpPr>
            <a:spLocks noGrp="1"/>
          </p:cNvSpPr>
          <p:nvPr>
            <p:ph idx="1"/>
          </p:nvPr>
        </p:nvSpPr>
        <p:spPr/>
        <p:txBody>
          <a:bodyPr>
            <a:normAutofit lnSpcReduction="10000"/>
          </a:bodyPr>
          <a:lstStyle/>
          <a:p>
            <a:pPr eaLnBrk="1" fontAlgn="auto" hangingPunct="1">
              <a:spcAft>
                <a:spcPts val="0"/>
              </a:spcAft>
              <a:buFont typeface="Wingdings 2"/>
              <a:buNone/>
              <a:defRPr/>
            </a:pPr>
            <a:r>
              <a:rPr lang="en-US" sz="2800" dirty="0" smtClean="0"/>
              <a:t>Hyperactivity</a:t>
            </a:r>
          </a:p>
          <a:p>
            <a:pPr eaLnBrk="1" fontAlgn="auto" hangingPunct="1">
              <a:spcAft>
                <a:spcPts val="0"/>
              </a:spcAft>
              <a:buFont typeface="Wingdings 2"/>
              <a:buNone/>
              <a:defRPr/>
            </a:pPr>
            <a:endParaRPr lang="en-US" sz="2400" i="1" dirty="0" smtClean="0"/>
          </a:p>
          <a:p>
            <a:pPr eaLnBrk="1" fontAlgn="auto" hangingPunct="1">
              <a:spcAft>
                <a:spcPts val="0"/>
              </a:spcAft>
              <a:buFont typeface="Wingdings 2"/>
              <a:buChar char=""/>
              <a:defRPr/>
            </a:pPr>
            <a:r>
              <a:rPr lang="en-US" sz="2400" dirty="0" smtClean="0"/>
              <a:t>Research suggests that hyperactivity and impulsivity are different expressions of impaired behavioral inhibition. </a:t>
            </a:r>
          </a:p>
          <a:p>
            <a:pPr eaLnBrk="1" fontAlgn="auto" hangingPunct="1">
              <a:spcAft>
                <a:spcPts val="0"/>
              </a:spcAft>
              <a:buFont typeface="Wingdings 2"/>
              <a:buChar char=""/>
              <a:defRPr/>
            </a:pPr>
            <a:endParaRPr lang="en-US" sz="2400" dirty="0" smtClean="0"/>
          </a:p>
          <a:p>
            <a:pPr eaLnBrk="1" fontAlgn="auto" hangingPunct="1">
              <a:spcAft>
                <a:spcPts val="0"/>
              </a:spcAft>
              <a:buFont typeface="Wingdings 2"/>
              <a:buChar char=""/>
              <a:defRPr/>
            </a:pPr>
            <a:r>
              <a:rPr lang="en-US" sz="2400" i="1" dirty="0" smtClean="0"/>
              <a:t>Hyperactivity is not just high activity, but disorganized and purposeless activity. </a:t>
            </a:r>
          </a:p>
          <a:p>
            <a:pPr eaLnBrk="1" fontAlgn="auto" hangingPunct="1">
              <a:spcAft>
                <a:spcPts val="0"/>
              </a:spcAft>
              <a:buFont typeface="Wingdings 2"/>
              <a:buChar char=""/>
              <a:defRPr/>
            </a:pPr>
            <a:endParaRPr lang="en-US" sz="2400" dirty="0" smtClean="0"/>
          </a:p>
          <a:p>
            <a:pPr eaLnBrk="1" fontAlgn="auto" hangingPunct="1">
              <a:spcAft>
                <a:spcPts val="0"/>
              </a:spcAft>
              <a:buFont typeface="Wingdings 2"/>
              <a:buChar char=""/>
              <a:defRPr/>
            </a:pPr>
            <a:r>
              <a:rPr lang="en-US" sz="2400" dirty="0" smtClean="0"/>
              <a:t>The classic </a:t>
            </a:r>
            <a:r>
              <a:rPr lang="en-US" sz="2400" dirty="0" err="1" smtClean="0"/>
              <a:t>overactivity</a:t>
            </a:r>
            <a:r>
              <a:rPr lang="en-US" sz="2400" dirty="0" smtClean="0"/>
              <a:t> found in younger children is often diminished or transformed by adolescence –transformed into “subjective feelings of restlessness” (Robin, 1998).</a:t>
            </a:r>
          </a:p>
          <a:p>
            <a:pPr eaLnBrk="1" fontAlgn="auto" hangingPunct="1">
              <a:spcAft>
                <a:spcPts val="0"/>
              </a:spcAft>
              <a:buFont typeface="Wingdings 2"/>
              <a:buNone/>
              <a:defRPr/>
            </a:pPr>
            <a:endParaRPr lang="en-US" sz="1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Primary Symptoms and Common Impairments</a:t>
            </a:r>
            <a:endParaRPr lang="en-US" dirty="0"/>
          </a:p>
        </p:txBody>
      </p:sp>
      <p:sp>
        <p:nvSpPr>
          <p:cNvPr id="36866" name="Content Placeholder 2"/>
          <p:cNvSpPr>
            <a:spLocks noGrp="1"/>
          </p:cNvSpPr>
          <p:nvPr>
            <p:ph idx="1"/>
          </p:nvPr>
        </p:nvSpPr>
        <p:spPr/>
        <p:txBody>
          <a:bodyPr/>
          <a:lstStyle/>
          <a:p>
            <a:pPr eaLnBrk="1" hangingPunct="1">
              <a:buFont typeface="Wingdings 2" pitchFamily="18" charset="2"/>
              <a:buNone/>
            </a:pPr>
            <a:r>
              <a:rPr lang="en-US" sz="2800" smtClean="0"/>
              <a:t>Hyperactivity cont.</a:t>
            </a:r>
          </a:p>
          <a:p>
            <a:pPr eaLnBrk="1" hangingPunct="1">
              <a:buFont typeface="Wingdings 2" pitchFamily="18" charset="2"/>
              <a:buNone/>
            </a:pPr>
            <a:endParaRPr lang="en-US" sz="2800" smtClean="0"/>
          </a:p>
          <a:p>
            <a:pPr eaLnBrk="1" hangingPunct="1"/>
            <a:r>
              <a:rPr lang="en-US" sz="2400" smtClean="0"/>
              <a:t>Adolescents often will describe feeling confined if asked to sit in a classroom for too long, or when seated at a desk to study for a long period of time.</a:t>
            </a:r>
          </a:p>
          <a:p>
            <a:pPr eaLnBrk="1" hangingPunct="1">
              <a:buFont typeface="Wingdings 2" pitchFamily="18" charset="2"/>
              <a:buNone/>
            </a:pPr>
            <a:endParaRPr lang="en-US" sz="2400" smtClean="0"/>
          </a:p>
          <a:p>
            <a:pPr eaLnBrk="1" hangingPunct="1"/>
            <a:r>
              <a:rPr lang="en-US" sz="2400" smtClean="0"/>
              <a:t>Teachers often will find nonstop talking (especially in girls) and badgering as two common manifestations of hyperactivity in adolescents.</a:t>
            </a:r>
          </a:p>
          <a:p>
            <a:pPr eaLnBrk="1" hangingPunct="1">
              <a:buFont typeface="Wingdings 2" pitchFamily="18" charset="2"/>
              <a:buNone/>
            </a:pPr>
            <a:endParaRPr lang="en-US" sz="24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Primary Symptoms and Common Impairments</a:t>
            </a:r>
            <a:endParaRPr lang="en-US" dirty="0"/>
          </a:p>
        </p:txBody>
      </p:sp>
      <p:sp>
        <p:nvSpPr>
          <p:cNvPr id="37890" name="Content Placeholder 2"/>
          <p:cNvSpPr>
            <a:spLocks noGrp="1"/>
          </p:cNvSpPr>
          <p:nvPr>
            <p:ph idx="1"/>
          </p:nvPr>
        </p:nvSpPr>
        <p:spPr/>
        <p:txBody>
          <a:bodyPr/>
          <a:lstStyle/>
          <a:p>
            <a:pPr eaLnBrk="1" hangingPunct="1">
              <a:buFont typeface="Wingdings 2" pitchFamily="18" charset="2"/>
              <a:buNone/>
            </a:pPr>
            <a:r>
              <a:rPr lang="en-US" sz="2800" smtClean="0"/>
              <a:t>Hyperactivity cont.</a:t>
            </a:r>
          </a:p>
          <a:p>
            <a:pPr eaLnBrk="1" hangingPunct="1">
              <a:buFont typeface="Wingdings 2" pitchFamily="18" charset="2"/>
              <a:buNone/>
            </a:pPr>
            <a:endParaRPr lang="en-US" sz="2800" smtClean="0"/>
          </a:p>
          <a:p>
            <a:pPr eaLnBrk="1" hangingPunct="1"/>
            <a:r>
              <a:rPr lang="en-US" sz="2400" smtClean="0"/>
              <a:t>They seem to manage their great energy by channeling their energy into many activities.</a:t>
            </a:r>
          </a:p>
          <a:p>
            <a:pPr eaLnBrk="1" hangingPunct="1">
              <a:buFont typeface="Wingdings 2" pitchFamily="18" charset="2"/>
              <a:buNone/>
            </a:pPr>
            <a:r>
              <a:rPr lang="en-US" sz="2400" smtClean="0"/>
              <a:t> </a:t>
            </a:r>
          </a:p>
          <a:p>
            <a:pPr eaLnBrk="1" hangingPunct="1"/>
            <a:r>
              <a:rPr lang="en-US" sz="2400" smtClean="0"/>
              <a:t>ADHD children struggle getting to sleep because of their “racing mind” and can get as little as 4-5 hours of sleep a night.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Primary Symptoms and Common Impairments</a:t>
            </a:r>
            <a:endParaRPr lang="en-US" dirty="0"/>
          </a:p>
        </p:txBody>
      </p:sp>
      <p:sp>
        <p:nvSpPr>
          <p:cNvPr id="38914" name="Content Placeholder 2"/>
          <p:cNvSpPr>
            <a:spLocks noGrp="1"/>
          </p:cNvSpPr>
          <p:nvPr>
            <p:ph idx="1"/>
          </p:nvPr>
        </p:nvSpPr>
        <p:spPr>
          <a:xfrm>
            <a:off x="457200" y="1447800"/>
            <a:ext cx="8229600" cy="5029200"/>
          </a:xfrm>
        </p:spPr>
        <p:txBody>
          <a:bodyPr/>
          <a:lstStyle/>
          <a:p>
            <a:pPr eaLnBrk="1" hangingPunct="1">
              <a:buFont typeface="Wingdings 2" pitchFamily="18" charset="2"/>
              <a:buNone/>
            </a:pPr>
            <a:r>
              <a:rPr lang="en-US" sz="2800" smtClean="0"/>
              <a:t>Impulsivity</a:t>
            </a:r>
          </a:p>
          <a:p>
            <a:pPr eaLnBrk="1" hangingPunct="1">
              <a:buFont typeface="Wingdings 2" pitchFamily="18" charset="2"/>
              <a:buNone/>
            </a:pPr>
            <a:endParaRPr lang="en-US" sz="1500" smtClean="0"/>
          </a:p>
          <a:p>
            <a:pPr eaLnBrk="1" hangingPunct="1"/>
            <a:r>
              <a:rPr lang="en-US" sz="2400" smtClean="0"/>
              <a:t>Impulsivity is often seen as difficulty waiting one’s turn, blurting out before thinking, and interrupting or intruding on others’ time and space – behaviors that are essentially unacceptable in most classrooms. </a:t>
            </a:r>
          </a:p>
          <a:p>
            <a:pPr eaLnBrk="1" hangingPunct="1"/>
            <a:r>
              <a:rPr lang="en-US" sz="2400" smtClean="0"/>
              <a:t>The adolescent can continue to demonstrate high impulsivity</a:t>
            </a:r>
          </a:p>
          <a:p>
            <a:pPr eaLnBrk="1" hangingPunct="1">
              <a:buFont typeface="Wingdings 2" pitchFamily="18" charset="2"/>
              <a:buNone/>
            </a:pPr>
            <a:r>
              <a:rPr lang="en-US" sz="2400" smtClean="0"/>
              <a:t> </a:t>
            </a:r>
          </a:p>
          <a:p>
            <a:pPr lvl="1" eaLnBrk="1" hangingPunct="1">
              <a:buFont typeface="Wingdings" pitchFamily="2" charset="2"/>
              <a:buChar char="Ø"/>
            </a:pPr>
            <a:r>
              <a:rPr lang="en-US" sz="2400" i="1" smtClean="0"/>
              <a:t>Behaviorally</a:t>
            </a:r>
            <a:endParaRPr lang="en-US" sz="2400" smtClean="0"/>
          </a:p>
          <a:p>
            <a:pPr lvl="1" eaLnBrk="1" hangingPunct="1">
              <a:buFont typeface="Wingdings" pitchFamily="2" charset="2"/>
              <a:buChar char="Ø"/>
            </a:pPr>
            <a:r>
              <a:rPr lang="en-US" sz="2400" i="1" smtClean="0"/>
              <a:t>Cognitively</a:t>
            </a:r>
            <a:endParaRPr lang="en-US" sz="2400" smtClean="0"/>
          </a:p>
          <a:p>
            <a:pPr lvl="1" eaLnBrk="1" hangingPunct="1">
              <a:buFont typeface="Wingdings" pitchFamily="2" charset="2"/>
              <a:buChar char="Ø"/>
            </a:pPr>
            <a:r>
              <a:rPr lang="en-US" sz="2400" i="1" smtClean="0"/>
              <a:t>Emotionally</a:t>
            </a:r>
            <a:endParaRPr lang="en-US" sz="24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Primary Symptoms and Common Impairments</a:t>
            </a:r>
            <a:endParaRPr lang="en-US" dirty="0"/>
          </a:p>
        </p:txBody>
      </p:sp>
      <p:sp>
        <p:nvSpPr>
          <p:cNvPr id="39938" name="Content Placeholder 2"/>
          <p:cNvSpPr>
            <a:spLocks noGrp="1"/>
          </p:cNvSpPr>
          <p:nvPr>
            <p:ph idx="1"/>
          </p:nvPr>
        </p:nvSpPr>
        <p:spPr>
          <a:xfrm>
            <a:off x="457200" y="1447800"/>
            <a:ext cx="8229600" cy="5029200"/>
          </a:xfrm>
        </p:spPr>
        <p:txBody>
          <a:bodyPr/>
          <a:lstStyle/>
          <a:p>
            <a:pPr eaLnBrk="1" hangingPunct="1">
              <a:buFont typeface="Wingdings 2" pitchFamily="18" charset="2"/>
              <a:buNone/>
            </a:pPr>
            <a:r>
              <a:rPr lang="en-US" sz="2800" smtClean="0"/>
              <a:t>Impulsivity cont.</a:t>
            </a:r>
          </a:p>
          <a:p>
            <a:pPr eaLnBrk="1" hangingPunct="1">
              <a:buFont typeface="Wingdings 2" pitchFamily="18" charset="2"/>
              <a:buNone/>
            </a:pPr>
            <a:endParaRPr lang="en-US" sz="1500" smtClean="0"/>
          </a:p>
          <a:p>
            <a:pPr lvl="1" eaLnBrk="1" hangingPunct="1">
              <a:buFont typeface="Wingdings" pitchFamily="2" charset="2"/>
              <a:buChar char="Ø"/>
            </a:pPr>
            <a:r>
              <a:rPr lang="en-US" sz="2400" i="1" smtClean="0"/>
              <a:t>Behaviorally:</a:t>
            </a:r>
            <a:r>
              <a:rPr lang="en-US" sz="2400" smtClean="0"/>
              <a:t>  </a:t>
            </a:r>
          </a:p>
          <a:p>
            <a:pPr lvl="2" eaLnBrk="1" hangingPunct="1"/>
            <a:r>
              <a:rPr lang="en-US" smtClean="0"/>
              <a:t>Often driven by the moment and have a great difficulty with delayed gratification. </a:t>
            </a:r>
          </a:p>
          <a:p>
            <a:pPr lvl="2" eaLnBrk="1" hangingPunct="1"/>
            <a:r>
              <a:rPr lang="en-US" smtClean="0"/>
              <a:t>Often opt for short</a:t>
            </a:r>
            <a:r>
              <a:rPr lang="en-US" i="1" smtClean="0"/>
              <a:t>-</a:t>
            </a:r>
            <a:r>
              <a:rPr lang="en-US" smtClean="0"/>
              <a:t>term gratification despite long-term pain for not completing a homework assignment or getting their chores done at home.</a:t>
            </a:r>
          </a:p>
          <a:p>
            <a:pPr lvl="2" eaLnBrk="1" hangingPunct="1"/>
            <a:r>
              <a:rPr lang="en-US" smtClean="0"/>
              <a:t>Can be seen</a:t>
            </a:r>
            <a:r>
              <a:rPr lang="en-US" i="1" smtClean="0"/>
              <a:t> </a:t>
            </a:r>
            <a:r>
              <a:rPr lang="en-US" smtClean="0"/>
              <a:t>as irresponsible, selfish, immature, lazy,  and outright rude.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Primary Symptoms and Common Impairments</a:t>
            </a:r>
            <a:endParaRPr lang="en-US" dirty="0"/>
          </a:p>
        </p:txBody>
      </p:sp>
      <p:sp>
        <p:nvSpPr>
          <p:cNvPr id="40962" name="Content Placeholder 2"/>
          <p:cNvSpPr>
            <a:spLocks noGrp="1"/>
          </p:cNvSpPr>
          <p:nvPr>
            <p:ph idx="1"/>
          </p:nvPr>
        </p:nvSpPr>
        <p:spPr>
          <a:xfrm>
            <a:off x="457200" y="1447800"/>
            <a:ext cx="8229600" cy="5181600"/>
          </a:xfrm>
        </p:spPr>
        <p:txBody>
          <a:bodyPr/>
          <a:lstStyle/>
          <a:p>
            <a:pPr eaLnBrk="1" hangingPunct="1">
              <a:buFont typeface="Wingdings 2" pitchFamily="18" charset="2"/>
              <a:buNone/>
            </a:pPr>
            <a:r>
              <a:rPr lang="en-US" sz="2800" smtClean="0"/>
              <a:t>Impulsivity cont.</a:t>
            </a:r>
          </a:p>
          <a:p>
            <a:pPr eaLnBrk="1" hangingPunct="1">
              <a:buFont typeface="Wingdings 2" pitchFamily="18" charset="2"/>
              <a:buNone/>
            </a:pPr>
            <a:endParaRPr lang="en-US" sz="1500" smtClean="0"/>
          </a:p>
          <a:p>
            <a:pPr lvl="1" eaLnBrk="1" hangingPunct="1">
              <a:buFont typeface="Wingdings" pitchFamily="2" charset="2"/>
              <a:buChar char="Ø"/>
            </a:pPr>
            <a:r>
              <a:rPr lang="en-US" sz="2400" i="1" smtClean="0"/>
              <a:t>Cognitively:</a:t>
            </a:r>
            <a:endParaRPr lang="en-US" sz="2400" smtClean="0"/>
          </a:p>
          <a:p>
            <a:pPr lvl="2" eaLnBrk="1" hangingPunct="1"/>
            <a:r>
              <a:rPr lang="en-US" smtClean="0"/>
              <a:t>The impulsive adolescent rushes through schoolwork, tests, overlooking crucial details, making careless mistakes, and writing sloppily.</a:t>
            </a:r>
          </a:p>
          <a:p>
            <a:pPr lvl="2" eaLnBrk="1" hangingPunct="1"/>
            <a:endParaRPr lang="en-US" smtClean="0"/>
          </a:p>
          <a:p>
            <a:pPr lvl="1" eaLnBrk="1" hangingPunct="1">
              <a:buFont typeface="Wingdings" pitchFamily="2" charset="2"/>
              <a:buChar char="Ø"/>
            </a:pPr>
            <a:r>
              <a:rPr lang="en-US" sz="2400" i="1" smtClean="0"/>
              <a:t>Emotionally:</a:t>
            </a:r>
            <a:endParaRPr lang="en-US" sz="2400" smtClean="0"/>
          </a:p>
          <a:p>
            <a:pPr lvl="2" eaLnBrk="1" hangingPunct="1"/>
            <a:r>
              <a:rPr lang="en-US" smtClean="0"/>
              <a:t>Impulsive teenagers can become easily frustrated, agitated, moody, and lose their temper quickly – sometimes accompanied by aggressive and verbal responses directed at either others or themselves (Robin, 1998)</a:t>
            </a:r>
          </a:p>
          <a:p>
            <a:pPr lvl="2" eaLnBrk="1" hangingPunct="1"/>
            <a:endParaRPr lang="en-US" sz="15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
            </a:r>
            <a:br>
              <a:rPr lang="en-US" dirty="0" smtClean="0"/>
            </a:br>
            <a:r>
              <a:rPr lang="en-US" dirty="0" smtClean="0"/>
              <a:t>Predominantly </a:t>
            </a:r>
            <a:r>
              <a:rPr lang="en-US" dirty="0"/>
              <a:t>Inattentive Type of ADHD</a:t>
            </a:r>
            <a:br>
              <a:rPr lang="en-US" dirty="0"/>
            </a:br>
            <a:endParaRPr lang="en-US" dirty="0"/>
          </a:p>
        </p:txBody>
      </p:sp>
      <p:sp>
        <p:nvSpPr>
          <p:cNvPr id="41986" name="Content Placeholder 2"/>
          <p:cNvSpPr>
            <a:spLocks noGrp="1"/>
          </p:cNvSpPr>
          <p:nvPr>
            <p:ph idx="1"/>
          </p:nvPr>
        </p:nvSpPr>
        <p:spPr/>
        <p:txBody>
          <a:bodyPr/>
          <a:lstStyle/>
          <a:p>
            <a:pPr eaLnBrk="1" hangingPunct="1">
              <a:lnSpc>
                <a:spcPct val="80000"/>
              </a:lnSpc>
            </a:pPr>
            <a:endParaRPr lang="en-US" sz="2100" smtClean="0"/>
          </a:p>
          <a:p>
            <a:pPr eaLnBrk="1" hangingPunct="1">
              <a:lnSpc>
                <a:spcPct val="80000"/>
              </a:lnSpc>
            </a:pPr>
            <a:r>
              <a:rPr lang="en-US" sz="2400" smtClean="0"/>
              <a:t>Predominantly inattentive-type child may sit and quietly zone out, as they are often internally rather than externally distracted.</a:t>
            </a:r>
          </a:p>
          <a:p>
            <a:pPr eaLnBrk="1" hangingPunct="1">
              <a:lnSpc>
                <a:spcPct val="80000"/>
              </a:lnSpc>
              <a:buFont typeface="Wingdings 2" pitchFamily="18" charset="2"/>
              <a:buNone/>
            </a:pPr>
            <a:r>
              <a:rPr lang="en-US" sz="2400" smtClean="0"/>
              <a:t> </a:t>
            </a:r>
          </a:p>
          <a:p>
            <a:pPr eaLnBrk="1" hangingPunct="1">
              <a:lnSpc>
                <a:spcPct val="80000"/>
              </a:lnSpc>
            </a:pPr>
            <a:r>
              <a:rPr lang="en-US" sz="2400" smtClean="0"/>
              <a:t>They are often underactive, foggy, and cognitively sluggish.</a:t>
            </a:r>
          </a:p>
          <a:p>
            <a:pPr eaLnBrk="1" hangingPunct="1">
              <a:lnSpc>
                <a:spcPct val="80000"/>
              </a:lnSpc>
              <a:buFont typeface="Wingdings 2" pitchFamily="18" charset="2"/>
              <a:buNone/>
            </a:pPr>
            <a:r>
              <a:rPr lang="en-US" sz="2400" smtClean="0"/>
              <a:t> </a:t>
            </a:r>
          </a:p>
          <a:p>
            <a:pPr eaLnBrk="1" hangingPunct="1">
              <a:lnSpc>
                <a:spcPct val="80000"/>
              </a:lnSpc>
            </a:pPr>
            <a:r>
              <a:rPr lang="en-US" sz="2400" smtClean="0"/>
              <a:t>Younger children with predominantly inattentive type are unlikely to be referred for professional evaluation of ADHD because they do not display commonly recognized disruptive behavior.</a:t>
            </a:r>
          </a:p>
          <a:p>
            <a:pPr eaLnBrk="1" hangingPunct="1">
              <a:lnSpc>
                <a:spcPct val="80000"/>
              </a:lnSpc>
              <a:buFont typeface="Wingdings 2" pitchFamily="18" charset="2"/>
              <a:buNone/>
            </a:pPr>
            <a:r>
              <a:rPr lang="en-US" sz="2100" smtClean="0"/>
              <a:t> </a:t>
            </a:r>
          </a:p>
          <a:p>
            <a:pPr eaLnBrk="1" hangingPunct="1">
              <a:lnSpc>
                <a:spcPct val="80000"/>
              </a:lnSpc>
            </a:pPr>
            <a:endParaRPr lang="en-US" sz="10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Theory versus Scientific Fact</a:t>
            </a:r>
            <a:br>
              <a:rPr lang="en-US" dirty="0"/>
            </a:br>
            <a:endParaRPr lang="en-US" dirty="0"/>
          </a:p>
        </p:txBody>
      </p:sp>
      <p:sp>
        <p:nvSpPr>
          <p:cNvPr id="15362" name="Content Placeholder 2"/>
          <p:cNvSpPr>
            <a:spLocks noGrp="1"/>
          </p:cNvSpPr>
          <p:nvPr>
            <p:ph idx="1"/>
          </p:nvPr>
        </p:nvSpPr>
        <p:spPr/>
        <p:txBody>
          <a:bodyPr/>
          <a:lstStyle/>
          <a:p>
            <a:pPr eaLnBrk="1" hangingPunct="1">
              <a:lnSpc>
                <a:spcPct val="80000"/>
              </a:lnSpc>
            </a:pPr>
            <a:r>
              <a:rPr lang="en-US" sz="2500" smtClean="0"/>
              <a:t>Some educators and parents become confused when ADHD is described as “just a theory”.</a:t>
            </a:r>
          </a:p>
          <a:p>
            <a:pPr eaLnBrk="1" hangingPunct="1">
              <a:lnSpc>
                <a:spcPct val="80000"/>
              </a:lnSpc>
              <a:buFont typeface="Wingdings 2" pitchFamily="18" charset="2"/>
              <a:buNone/>
            </a:pPr>
            <a:r>
              <a:rPr lang="en-US" sz="2500" smtClean="0"/>
              <a:t> </a:t>
            </a:r>
          </a:p>
          <a:p>
            <a:pPr eaLnBrk="1" hangingPunct="1">
              <a:lnSpc>
                <a:spcPct val="80000"/>
              </a:lnSpc>
            </a:pPr>
            <a:r>
              <a:rPr lang="en-US" sz="2500" smtClean="0"/>
              <a:t>In popular usage the concept of “a theory” often implies rather weakly supported thoughts. </a:t>
            </a:r>
          </a:p>
          <a:p>
            <a:pPr eaLnBrk="1" hangingPunct="1">
              <a:lnSpc>
                <a:spcPct val="80000"/>
              </a:lnSpc>
              <a:buFont typeface="Wingdings 2" pitchFamily="18" charset="2"/>
              <a:buNone/>
            </a:pPr>
            <a:r>
              <a:rPr lang="en-US" sz="2500" smtClean="0"/>
              <a:t> </a:t>
            </a:r>
          </a:p>
          <a:p>
            <a:pPr eaLnBrk="1" hangingPunct="1">
              <a:lnSpc>
                <a:spcPct val="80000"/>
              </a:lnSpc>
            </a:pPr>
            <a:r>
              <a:rPr lang="en-US" sz="2500" smtClean="0"/>
              <a:t>In science, theories are proposed, then tested and tentatively accepted or discarded.</a:t>
            </a:r>
          </a:p>
          <a:p>
            <a:pPr eaLnBrk="1" hangingPunct="1">
              <a:lnSpc>
                <a:spcPct val="80000"/>
              </a:lnSpc>
              <a:buFont typeface="Wingdings 2" pitchFamily="18" charset="2"/>
              <a:buNone/>
            </a:pPr>
            <a:r>
              <a:rPr lang="en-US" sz="2500" smtClean="0"/>
              <a:t> </a:t>
            </a:r>
          </a:p>
          <a:p>
            <a:pPr eaLnBrk="1" hangingPunct="1">
              <a:lnSpc>
                <a:spcPct val="80000"/>
              </a:lnSpc>
            </a:pPr>
            <a:r>
              <a:rPr lang="en-US" sz="2500" smtClean="0"/>
              <a:t>If attempts to falsify a theory fail, the theory is considered likely to be correct, but it is still called a theory.</a:t>
            </a:r>
          </a:p>
          <a:p>
            <a:pPr eaLnBrk="1" hangingPunct="1">
              <a:lnSpc>
                <a:spcPct val="80000"/>
              </a:lnSpc>
            </a:pPr>
            <a:endParaRPr lang="en-US" sz="25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
            </a:r>
            <a:br>
              <a:rPr lang="en-US" dirty="0" smtClean="0"/>
            </a:br>
            <a:r>
              <a:rPr lang="en-US" dirty="0" smtClean="0"/>
              <a:t>Predominantly </a:t>
            </a:r>
            <a:r>
              <a:rPr lang="en-US" dirty="0"/>
              <a:t>Inattentive Type of ADHD</a:t>
            </a:r>
            <a:br>
              <a:rPr lang="en-US" dirty="0"/>
            </a:br>
            <a:endParaRPr lang="en-US" dirty="0"/>
          </a:p>
        </p:txBody>
      </p:sp>
      <p:sp>
        <p:nvSpPr>
          <p:cNvPr id="3" name="Content Placeholder 2"/>
          <p:cNvSpPr>
            <a:spLocks noGrp="1"/>
          </p:cNvSpPr>
          <p:nvPr>
            <p:ph idx="1"/>
          </p:nvPr>
        </p:nvSpPr>
        <p:spPr/>
        <p:txBody>
          <a:bodyPr>
            <a:normAutofit fontScale="25000" lnSpcReduction="20000"/>
          </a:bodyPr>
          <a:lstStyle/>
          <a:p>
            <a:pPr eaLnBrk="1" fontAlgn="auto" hangingPunct="1">
              <a:spcAft>
                <a:spcPts val="0"/>
              </a:spcAft>
              <a:buFont typeface="Wingdings 2"/>
              <a:buNone/>
              <a:defRPr/>
            </a:pPr>
            <a:r>
              <a:rPr lang="en-US" sz="6400" dirty="0"/>
              <a:t> </a:t>
            </a:r>
          </a:p>
          <a:p>
            <a:pPr eaLnBrk="1" fontAlgn="auto" hangingPunct="1">
              <a:spcAft>
                <a:spcPts val="0"/>
              </a:spcAft>
              <a:buFont typeface="Wingdings 2"/>
              <a:buChar char=""/>
              <a:defRPr/>
            </a:pPr>
            <a:r>
              <a:rPr lang="en-US" sz="9600" dirty="0"/>
              <a:t>Fewer problems than the hyperactive-impulsive child in making friends and keeping same age friends or getting along with teachers and other adults.</a:t>
            </a:r>
          </a:p>
          <a:p>
            <a:pPr eaLnBrk="1" fontAlgn="auto" hangingPunct="1">
              <a:spcAft>
                <a:spcPts val="0"/>
              </a:spcAft>
              <a:buFont typeface="Wingdings 2"/>
              <a:buNone/>
              <a:defRPr/>
            </a:pPr>
            <a:r>
              <a:rPr lang="en-US" sz="9600" dirty="0"/>
              <a:t> </a:t>
            </a:r>
          </a:p>
          <a:p>
            <a:pPr eaLnBrk="1" fontAlgn="auto" hangingPunct="1">
              <a:spcAft>
                <a:spcPts val="0"/>
              </a:spcAft>
              <a:buFont typeface="Wingdings 2"/>
              <a:buChar char=""/>
              <a:defRPr/>
            </a:pPr>
            <a:r>
              <a:rPr lang="en-US" sz="9600" dirty="0"/>
              <a:t>These children have difficulty attending to one thing because they often pay attention to everything!</a:t>
            </a:r>
          </a:p>
          <a:p>
            <a:pPr eaLnBrk="1" fontAlgn="auto" hangingPunct="1">
              <a:spcAft>
                <a:spcPts val="0"/>
              </a:spcAft>
              <a:buFont typeface="Wingdings 2"/>
              <a:buNone/>
              <a:defRPr/>
            </a:pPr>
            <a:r>
              <a:rPr lang="en-US" sz="9600" dirty="0"/>
              <a:t> </a:t>
            </a:r>
          </a:p>
          <a:p>
            <a:pPr eaLnBrk="1" fontAlgn="auto" hangingPunct="1">
              <a:spcAft>
                <a:spcPts val="0"/>
              </a:spcAft>
              <a:buFont typeface="Wingdings 2"/>
              <a:buChar char=""/>
              <a:defRPr/>
            </a:pPr>
            <a:r>
              <a:rPr lang="en-US" sz="9600" dirty="0"/>
              <a:t>Often make more mistakes than other children in following oral and written instructions.</a:t>
            </a:r>
          </a:p>
          <a:p>
            <a:pPr eaLnBrk="1" fontAlgn="auto" hangingPunct="1">
              <a:spcAft>
                <a:spcPts val="0"/>
              </a:spcAft>
              <a:buFont typeface="Wingdings 2"/>
              <a:buNone/>
              <a:defRPr/>
            </a:pPr>
            <a:r>
              <a:rPr lang="en-US" sz="9600" dirty="0"/>
              <a:t> </a:t>
            </a:r>
          </a:p>
          <a:p>
            <a:pPr eaLnBrk="1" fontAlgn="auto" hangingPunct="1">
              <a:spcAft>
                <a:spcPts val="0"/>
              </a:spcAft>
              <a:buFont typeface="Wingdings 2"/>
              <a:buChar char=""/>
              <a:defRPr/>
            </a:pPr>
            <a:r>
              <a:rPr lang="en-US" sz="9600" dirty="0"/>
              <a:t>Difficulty sorting out relevant from the irrelevant and can struggle with tasks involving perceptual-motor speed or eye-hand coordination.</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 </a:t>
            </a:r>
            <a:br>
              <a:rPr lang="en-US" dirty="0"/>
            </a:br>
            <a:r>
              <a:rPr lang="en-US" dirty="0"/>
              <a:t>Closing Thoughts</a:t>
            </a:r>
            <a:br>
              <a:rPr lang="en-US" dirty="0"/>
            </a:br>
            <a:endParaRPr lang="en-US" dirty="0"/>
          </a:p>
        </p:txBody>
      </p:sp>
      <p:sp>
        <p:nvSpPr>
          <p:cNvPr id="44034" name="Content Placeholder 2"/>
          <p:cNvSpPr>
            <a:spLocks noGrp="1"/>
          </p:cNvSpPr>
          <p:nvPr>
            <p:ph idx="1"/>
          </p:nvPr>
        </p:nvSpPr>
        <p:spPr/>
        <p:txBody>
          <a:bodyPr/>
          <a:lstStyle/>
          <a:p>
            <a:pPr eaLnBrk="1" hangingPunct="1"/>
            <a:endParaRPr lang="en-US" sz="2400" smtClean="0"/>
          </a:p>
          <a:p>
            <a:pPr eaLnBrk="1" hangingPunct="1"/>
            <a:r>
              <a:rPr lang="en-US" sz="2400" smtClean="0"/>
              <a:t>ADHD children are asked to interface with a system that makes day-to-day tasks nearly impossible for them.</a:t>
            </a:r>
          </a:p>
          <a:p>
            <a:pPr eaLnBrk="1" hangingPunct="1"/>
            <a:endParaRPr lang="en-US" sz="2400" smtClean="0"/>
          </a:p>
          <a:p>
            <a:pPr eaLnBrk="1" hangingPunct="1"/>
            <a:r>
              <a:rPr lang="en-US" sz="2400" smtClean="0"/>
              <a:t>This can be especially frustrating and debilitating for a student if his or her struggles are not understood or appreciated by their teacher, peers or other school staff.</a:t>
            </a:r>
          </a:p>
          <a:p>
            <a:pPr eaLnBrk="1" hangingPunct="1">
              <a:buFont typeface="Wingdings 2" pitchFamily="18" charset="2"/>
              <a:buNone/>
            </a:pPr>
            <a:r>
              <a:rPr lang="en-US" sz="1500" smtClean="0"/>
              <a:t> </a:t>
            </a:r>
          </a:p>
          <a:p>
            <a:pPr eaLnBrk="1" hangingPunct="1"/>
            <a:endParaRPr 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Associated Disorders Sometimes Present with ADHD</a:t>
            </a:r>
            <a:br>
              <a:rPr lang="en-US" dirty="0"/>
            </a:br>
            <a:endParaRPr lang="en-US" dirty="0"/>
          </a:p>
        </p:txBody>
      </p:sp>
      <p:sp>
        <p:nvSpPr>
          <p:cNvPr id="45058" name="Content Placeholder 2"/>
          <p:cNvSpPr>
            <a:spLocks noGrp="1"/>
          </p:cNvSpPr>
          <p:nvPr>
            <p:ph idx="1"/>
          </p:nvPr>
        </p:nvSpPr>
        <p:spPr>
          <a:xfrm>
            <a:off x="457200" y="1600200"/>
            <a:ext cx="8229600" cy="5029200"/>
          </a:xfrm>
        </p:spPr>
        <p:txBody>
          <a:bodyPr/>
          <a:lstStyle/>
          <a:p>
            <a:pPr lvl="4" eaLnBrk="1" hangingPunct="1">
              <a:buFont typeface="Wingdings" pitchFamily="2" charset="2"/>
              <a:buChar char="Ø"/>
            </a:pPr>
            <a:r>
              <a:rPr lang="en-US" sz="2000" smtClean="0"/>
              <a:t>Oppositional Defiant Disorder (ODD)</a:t>
            </a:r>
          </a:p>
          <a:p>
            <a:pPr lvl="4" eaLnBrk="1" hangingPunct="1">
              <a:buFont typeface="Wingdings" pitchFamily="2" charset="2"/>
              <a:buChar char="Ø"/>
            </a:pPr>
            <a:endParaRPr lang="en-US" sz="2000" smtClean="0"/>
          </a:p>
          <a:p>
            <a:pPr lvl="4" eaLnBrk="1" hangingPunct="1">
              <a:buFont typeface="Wingdings" pitchFamily="2" charset="2"/>
              <a:buChar char="Ø"/>
            </a:pPr>
            <a:r>
              <a:rPr lang="en-US" sz="2000" smtClean="0"/>
              <a:t>Conduct Disorder (CD)</a:t>
            </a:r>
          </a:p>
          <a:p>
            <a:pPr lvl="4" eaLnBrk="1" hangingPunct="1">
              <a:buFont typeface="Wingdings" pitchFamily="2" charset="2"/>
              <a:buChar char="Ø"/>
            </a:pPr>
            <a:endParaRPr lang="en-US" sz="2000" smtClean="0"/>
          </a:p>
          <a:p>
            <a:pPr lvl="4" eaLnBrk="1" hangingPunct="1">
              <a:buFont typeface="Wingdings" pitchFamily="2" charset="2"/>
              <a:buChar char="Ø"/>
            </a:pPr>
            <a:r>
              <a:rPr lang="en-US" sz="2000" smtClean="0"/>
              <a:t>Anxiety Disorders</a:t>
            </a:r>
          </a:p>
          <a:p>
            <a:pPr lvl="4" eaLnBrk="1" hangingPunct="1">
              <a:buFont typeface="Wingdings" pitchFamily="2" charset="2"/>
              <a:buChar char="Ø"/>
            </a:pPr>
            <a:endParaRPr lang="en-US" sz="2000" smtClean="0"/>
          </a:p>
          <a:p>
            <a:pPr lvl="4" eaLnBrk="1" hangingPunct="1">
              <a:buFont typeface="Wingdings" pitchFamily="2" charset="2"/>
              <a:buChar char="Ø"/>
            </a:pPr>
            <a:r>
              <a:rPr lang="en-US" sz="2000" smtClean="0"/>
              <a:t>Mood Disorders</a:t>
            </a:r>
          </a:p>
          <a:p>
            <a:pPr lvl="4" eaLnBrk="1" hangingPunct="1">
              <a:buFont typeface="Wingdings" pitchFamily="2" charset="2"/>
              <a:buChar char="Ø"/>
            </a:pPr>
            <a:endParaRPr lang="en-US" sz="2000" smtClean="0"/>
          </a:p>
          <a:p>
            <a:pPr lvl="4" eaLnBrk="1" hangingPunct="1">
              <a:buFont typeface="Wingdings" pitchFamily="2" charset="2"/>
              <a:buChar char="Ø"/>
            </a:pPr>
            <a:r>
              <a:rPr lang="en-US" sz="2000" smtClean="0"/>
              <a:t>Bipolar Disorder</a:t>
            </a:r>
          </a:p>
          <a:p>
            <a:pPr lvl="4" eaLnBrk="1" hangingPunct="1">
              <a:buFont typeface="Wingdings" pitchFamily="2" charset="2"/>
              <a:buChar char="Ø"/>
            </a:pPr>
            <a:endParaRPr lang="en-US" sz="2000" smtClean="0"/>
          </a:p>
          <a:p>
            <a:pPr lvl="4" eaLnBrk="1" hangingPunct="1">
              <a:buFont typeface="Wingdings" pitchFamily="2" charset="2"/>
              <a:buChar char="Ø"/>
            </a:pPr>
            <a:r>
              <a:rPr lang="en-US" sz="2000" smtClean="0"/>
              <a:t>Learning Disability</a:t>
            </a:r>
          </a:p>
          <a:p>
            <a:pPr lvl="4" eaLnBrk="1" hangingPunct="1">
              <a:buFont typeface="Wingdings" pitchFamily="2" charset="2"/>
              <a:buChar char="Ø"/>
            </a:pPr>
            <a:endParaRPr lang="en-US" sz="2000" smtClean="0"/>
          </a:p>
          <a:p>
            <a:pPr lvl="4" eaLnBrk="1" hangingPunct="1">
              <a:buFont typeface="Wingdings" pitchFamily="2" charset="2"/>
              <a:buChar char="Ø"/>
            </a:pPr>
            <a:r>
              <a:rPr lang="en-US" sz="2000" smtClean="0"/>
              <a:t>Execute Function Dysfunction (EFD)</a:t>
            </a:r>
          </a:p>
          <a:p>
            <a:pPr lvl="4" eaLnBrk="1" hangingPunct="1">
              <a:buFont typeface="Wingdings" pitchFamily="2" charset="2"/>
              <a:buNone/>
            </a:pPr>
            <a:endParaRPr lang="en-US" sz="20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Disorders Associated with ADHD</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eaLnBrk="1" fontAlgn="auto" hangingPunct="1">
              <a:spcAft>
                <a:spcPts val="0"/>
              </a:spcAft>
              <a:buFont typeface="Wingdings 2"/>
              <a:buChar char=""/>
              <a:defRPr/>
            </a:pPr>
            <a:r>
              <a:rPr lang="en-US" dirty="0"/>
              <a:t>ADHD is a disorder that presents itself uniquely in each affected child.</a:t>
            </a:r>
          </a:p>
          <a:p>
            <a:pPr eaLnBrk="1" fontAlgn="auto" hangingPunct="1">
              <a:spcAft>
                <a:spcPts val="0"/>
              </a:spcAft>
              <a:buFont typeface="Wingdings 2"/>
              <a:buNone/>
              <a:defRPr/>
            </a:pPr>
            <a:endParaRPr lang="en-US" dirty="0"/>
          </a:p>
          <a:p>
            <a:pPr eaLnBrk="1" fontAlgn="auto" hangingPunct="1">
              <a:spcAft>
                <a:spcPts val="0"/>
              </a:spcAft>
              <a:buFont typeface="Wingdings 2"/>
              <a:buChar char=""/>
              <a:defRPr/>
            </a:pPr>
            <a:r>
              <a:rPr lang="en-US" dirty="0"/>
              <a:t>Some children will present with what professionals refer to as “clean ADHD” – that is ADHD without associated disorders - “comorbid disorders</a:t>
            </a:r>
            <a:r>
              <a:rPr lang="en-US" dirty="0" smtClean="0"/>
              <a:t>”.</a:t>
            </a:r>
            <a:r>
              <a:rPr lang="en-US" dirty="0"/>
              <a:t> </a:t>
            </a:r>
            <a:endParaRPr lang="en-US" dirty="0" smtClean="0"/>
          </a:p>
          <a:p>
            <a:pPr eaLnBrk="1" fontAlgn="auto" hangingPunct="1">
              <a:spcAft>
                <a:spcPts val="0"/>
              </a:spcAft>
              <a:buFont typeface="Wingdings 2"/>
              <a:buChar char=""/>
              <a:defRPr/>
            </a:pPr>
            <a:endParaRPr lang="en-US" dirty="0"/>
          </a:p>
          <a:p>
            <a:pPr eaLnBrk="1" fontAlgn="auto" hangingPunct="1">
              <a:spcAft>
                <a:spcPts val="0"/>
              </a:spcAft>
              <a:buFont typeface="Wingdings 2"/>
              <a:buChar char=""/>
              <a:defRPr/>
            </a:pPr>
            <a:r>
              <a:rPr lang="en-US" dirty="0"/>
              <a:t>For the majority of children referred for psychiatric evaluation have ADHD complicated with comorbidity.  </a:t>
            </a:r>
          </a:p>
          <a:p>
            <a:pPr eaLnBrk="1" fontAlgn="auto" hangingPunct="1">
              <a:spcAft>
                <a:spcPts val="0"/>
              </a:spcAft>
              <a:buFont typeface="Wingdings 2"/>
              <a:buNone/>
              <a:defRPr/>
            </a:pPr>
            <a:endParaRPr lang="en-US" dirty="0"/>
          </a:p>
          <a:p>
            <a:pPr eaLnBrk="1" fontAlgn="auto" hangingPunct="1">
              <a:spcAft>
                <a:spcPts val="0"/>
              </a:spcAft>
              <a:buFont typeface="Wingdings 2"/>
              <a:buChar char=""/>
              <a:defRPr/>
            </a:pPr>
            <a:r>
              <a:rPr lang="en-US" dirty="0"/>
              <a:t>These associated disorders tend to adversely influence a child’s academic and emotional development.</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Oppositional Defiant Disorder (ODD) and Conduct Disorder (CD)</a:t>
            </a:r>
            <a:br>
              <a:rPr lang="en-US" dirty="0"/>
            </a:br>
            <a:endParaRPr lang="en-US" dirty="0"/>
          </a:p>
        </p:txBody>
      </p:sp>
      <p:sp>
        <p:nvSpPr>
          <p:cNvPr id="47106" name="Content Placeholder 2"/>
          <p:cNvSpPr>
            <a:spLocks noGrp="1"/>
          </p:cNvSpPr>
          <p:nvPr>
            <p:ph idx="1"/>
          </p:nvPr>
        </p:nvSpPr>
        <p:spPr/>
        <p:txBody>
          <a:bodyPr/>
          <a:lstStyle/>
          <a:p>
            <a:pPr eaLnBrk="1" hangingPunct="1"/>
            <a:r>
              <a:rPr lang="en-US" sz="2000" smtClean="0"/>
              <a:t>Recent research suggests that approximately 2% to 16% of the general population has ODD.</a:t>
            </a:r>
          </a:p>
          <a:p>
            <a:pPr eaLnBrk="1" hangingPunct="1">
              <a:buFont typeface="Wingdings 2" pitchFamily="18" charset="2"/>
              <a:buNone/>
            </a:pPr>
            <a:r>
              <a:rPr lang="en-US" sz="2000" smtClean="0"/>
              <a:t> </a:t>
            </a:r>
          </a:p>
          <a:p>
            <a:pPr eaLnBrk="1" hangingPunct="1"/>
            <a:r>
              <a:rPr lang="en-US" sz="2000" smtClean="0"/>
              <a:t>Up to 50% to 60% of children with ADHD, especially ADHD-HI, meet the criteria for ODD (Bloomquist, 1996) </a:t>
            </a:r>
          </a:p>
          <a:p>
            <a:pPr eaLnBrk="1" hangingPunct="1">
              <a:buFont typeface="Wingdings 2" pitchFamily="18" charset="2"/>
              <a:buNone/>
            </a:pPr>
            <a:r>
              <a:rPr lang="en-US" sz="2000" smtClean="0"/>
              <a:t> </a:t>
            </a:r>
          </a:p>
          <a:p>
            <a:pPr eaLnBrk="1" hangingPunct="1"/>
            <a:r>
              <a:rPr lang="en-US" sz="2000" smtClean="0"/>
              <a:t>Most affected children develop ODD prior to the age of 8 years. </a:t>
            </a:r>
          </a:p>
          <a:p>
            <a:pPr eaLnBrk="1" hangingPunct="1">
              <a:buFont typeface="Wingdings 2" pitchFamily="18" charset="2"/>
              <a:buNone/>
            </a:pPr>
            <a:r>
              <a:rPr lang="en-US" sz="2000" smtClean="0"/>
              <a:t> </a:t>
            </a:r>
          </a:p>
          <a:p>
            <a:pPr eaLnBrk="1" hangingPunct="1"/>
            <a:r>
              <a:rPr lang="en-US" sz="2000" smtClean="0"/>
              <a:t>Up to 70 % of children with ADHD referred to clinics are diagnosed with ODD.</a:t>
            </a:r>
          </a:p>
          <a:p>
            <a:pPr eaLnBrk="1" hangingPunct="1">
              <a:buFont typeface="Wingdings 2" pitchFamily="18" charset="2"/>
              <a:buNone/>
            </a:pPr>
            <a:r>
              <a:rPr lang="en-US" sz="2000" smtClean="0"/>
              <a:t> </a:t>
            </a:r>
          </a:p>
          <a:p>
            <a:pPr eaLnBrk="1" hangingPunct="1"/>
            <a:r>
              <a:rPr lang="en-US" sz="2000" smtClean="0"/>
              <a:t>The longer ODD behaviors persist, the more difficult they are to eliminate.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Oppositional Defiant Disorder (ODD) and Conduct Disorder (CD)</a:t>
            </a:r>
            <a:br>
              <a:rPr lang="en-US" dirty="0"/>
            </a:br>
            <a:endParaRPr lang="en-US" dirty="0"/>
          </a:p>
        </p:txBody>
      </p:sp>
      <p:sp>
        <p:nvSpPr>
          <p:cNvPr id="48130" name="Content Placeholder 2"/>
          <p:cNvSpPr>
            <a:spLocks noGrp="1"/>
          </p:cNvSpPr>
          <p:nvPr>
            <p:ph idx="1"/>
          </p:nvPr>
        </p:nvSpPr>
        <p:spPr/>
        <p:txBody>
          <a:bodyPr/>
          <a:lstStyle/>
          <a:p>
            <a:pPr eaLnBrk="1" hangingPunct="1">
              <a:lnSpc>
                <a:spcPct val="80000"/>
              </a:lnSpc>
              <a:buFont typeface="Wingdings 2" pitchFamily="18" charset="2"/>
              <a:buNone/>
            </a:pPr>
            <a:endParaRPr lang="en-US" sz="2500" smtClean="0"/>
          </a:p>
          <a:p>
            <a:pPr eaLnBrk="1" hangingPunct="1">
              <a:lnSpc>
                <a:spcPct val="80000"/>
              </a:lnSpc>
            </a:pPr>
            <a:r>
              <a:rPr lang="en-US" sz="2500" smtClean="0"/>
              <a:t>Symptoms: (DSM-IV-TR 2000)</a:t>
            </a:r>
          </a:p>
          <a:p>
            <a:pPr lvl="1" eaLnBrk="1" hangingPunct="1">
              <a:lnSpc>
                <a:spcPct val="80000"/>
              </a:lnSpc>
              <a:buFont typeface="Wingdings" pitchFamily="2" charset="2"/>
              <a:buChar char="Ø"/>
            </a:pPr>
            <a:r>
              <a:rPr lang="en-US" sz="2500" smtClean="0"/>
              <a:t>Lose their temper				</a:t>
            </a:r>
          </a:p>
          <a:p>
            <a:pPr lvl="1" eaLnBrk="1" hangingPunct="1">
              <a:lnSpc>
                <a:spcPct val="80000"/>
              </a:lnSpc>
              <a:buFont typeface="Wingdings" pitchFamily="2" charset="2"/>
              <a:buChar char="Ø"/>
            </a:pPr>
            <a:r>
              <a:rPr lang="en-US" sz="2500" smtClean="0"/>
              <a:t>Swear			</a:t>
            </a:r>
          </a:p>
          <a:p>
            <a:pPr lvl="1" eaLnBrk="1" hangingPunct="1">
              <a:lnSpc>
                <a:spcPct val="80000"/>
              </a:lnSpc>
              <a:buFont typeface="Wingdings" pitchFamily="2" charset="2"/>
              <a:buChar char="Ø"/>
            </a:pPr>
            <a:r>
              <a:rPr lang="en-US" sz="2500" smtClean="0"/>
              <a:t>Often angry or resentful		</a:t>
            </a:r>
          </a:p>
          <a:p>
            <a:pPr lvl="1" eaLnBrk="1" hangingPunct="1">
              <a:lnSpc>
                <a:spcPct val="80000"/>
              </a:lnSpc>
              <a:buFont typeface="Wingdings" pitchFamily="2" charset="2"/>
              <a:buChar char="Ø"/>
            </a:pPr>
            <a:r>
              <a:rPr lang="en-US" sz="2500" smtClean="0"/>
              <a:t>Easily annoyed by others</a:t>
            </a:r>
          </a:p>
          <a:p>
            <a:pPr lvl="1" eaLnBrk="1" hangingPunct="1">
              <a:lnSpc>
                <a:spcPct val="80000"/>
              </a:lnSpc>
              <a:buFont typeface="Wingdings" pitchFamily="2" charset="2"/>
              <a:buChar char="Ø"/>
            </a:pPr>
            <a:r>
              <a:rPr lang="en-US" sz="2500" smtClean="0"/>
              <a:t>Extremely stubborn</a:t>
            </a:r>
          </a:p>
          <a:p>
            <a:pPr lvl="1" eaLnBrk="1" hangingPunct="1">
              <a:lnSpc>
                <a:spcPct val="80000"/>
              </a:lnSpc>
              <a:buFont typeface="Wingdings" pitchFamily="2" charset="2"/>
              <a:buChar char="Ø"/>
            </a:pPr>
            <a:r>
              <a:rPr lang="en-US" sz="2500" smtClean="0"/>
              <a:t>Rarely accept blame for their actions</a:t>
            </a:r>
          </a:p>
          <a:p>
            <a:pPr lvl="1" eaLnBrk="1" hangingPunct="1">
              <a:lnSpc>
                <a:spcPct val="80000"/>
              </a:lnSpc>
              <a:buFont typeface="Wingdings" pitchFamily="2" charset="2"/>
              <a:buChar char="Ø"/>
            </a:pPr>
            <a:r>
              <a:rPr lang="en-US" sz="2500" smtClean="0"/>
              <a:t>Some ODD children go onto CD</a:t>
            </a:r>
          </a:p>
          <a:p>
            <a:pPr eaLnBrk="1" hangingPunct="1">
              <a:lnSpc>
                <a:spcPct val="80000"/>
              </a:lnSpc>
              <a:buFont typeface="Wingdings 2" pitchFamily="18" charset="2"/>
              <a:buNone/>
            </a:pPr>
            <a:r>
              <a:rPr lang="en-US" sz="2500" smtClean="0"/>
              <a:t> </a:t>
            </a:r>
          </a:p>
          <a:p>
            <a:pPr eaLnBrk="1" hangingPunct="1">
              <a:lnSpc>
                <a:spcPct val="80000"/>
              </a:lnSpc>
            </a:pPr>
            <a:r>
              <a:rPr lang="en-US" sz="2500" smtClean="0"/>
              <a:t>The longer ODD behaviors persist, the more difficult they are to eliminate.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Conduct Disorder (CD</a:t>
            </a:r>
            <a:r>
              <a:rPr lang="en-US" dirty="0" smtClean="0"/>
              <a:t>) </a:t>
            </a:r>
            <a:r>
              <a:rPr lang="en-US" dirty="0"/>
              <a:t/>
            </a:r>
            <a:br>
              <a:rPr lang="en-US" dirty="0"/>
            </a:br>
            <a:endParaRPr lang="en-US" dirty="0"/>
          </a:p>
        </p:txBody>
      </p:sp>
      <p:sp>
        <p:nvSpPr>
          <p:cNvPr id="49154" name="Content Placeholder 2"/>
          <p:cNvSpPr>
            <a:spLocks noGrp="1"/>
          </p:cNvSpPr>
          <p:nvPr>
            <p:ph idx="1"/>
          </p:nvPr>
        </p:nvSpPr>
        <p:spPr>
          <a:xfrm>
            <a:off x="457200" y="1295400"/>
            <a:ext cx="8229600" cy="4830763"/>
          </a:xfrm>
        </p:spPr>
        <p:txBody>
          <a:bodyPr/>
          <a:lstStyle/>
          <a:p>
            <a:pPr eaLnBrk="1" hangingPunct="1"/>
            <a:r>
              <a:rPr lang="en-US" sz="2400" smtClean="0"/>
              <a:t>Conduct Disorder presents a serious pattern of antisocial behavior and violation of rights of others.</a:t>
            </a:r>
          </a:p>
          <a:p>
            <a:pPr eaLnBrk="1" hangingPunct="1">
              <a:buFont typeface="Wingdings 2" pitchFamily="18" charset="2"/>
              <a:buNone/>
            </a:pPr>
            <a:r>
              <a:rPr lang="en-US" sz="2400" smtClean="0"/>
              <a:t> </a:t>
            </a:r>
          </a:p>
          <a:p>
            <a:pPr eaLnBrk="1" hangingPunct="1"/>
            <a:r>
              <a:rPr lang="en-US" sz="2400" smtClean="0"/>
              <a:t>Symptoms: (DSM-IV-TR 2000)</a:t>
            </a:r>
          </a:p>
          <a:p>
            <a:pPr lvl="1" eaLnBrk="1" hangingPunct="1">
              <a:buFont typeface="Wingdings" pitchFamily="2" charset="2"/>
              <a:buChar char="Ø"/>
            </a:pPr>
            <a:r>
              <a:rPr lang="en-US" sz="2400" smtClean="0"/>
              <a:t>They often bully or intimidate others.</a:t>
            </a:r>
          </a:p>
          <a:p>
            <a:pPr lvl="1" eaLnBrk="1" hangingPunct="1">
              <a:buFont typeface="Wingdings" pitchFamily="2" charset="2"/>
              <a:buChar char="Ø"/>
            </a:pPr>
            <a:r>
              <a:rPr lang="en-US" sz="2400" smtClean="0"/>
              <a:t>Can be physically cruel to people and animals.</a:t>
            </a:r>
          </a:p>
          <a:p>
            <a:pPr lvl="1" eaLnBrk="1" hangingPunct="1">
              <a:buFont typeface="Wingdings" pitchFamily="2" charset="2"/>
              <a:buChar char="Ø"/>
            </a:pPr>
            <a:r>
              <a:rPr lang="en-US" sz="2400" smtClean="0"/>
              <a:t>Can lie or break promises to get what they want.</a:t>
            </a:r>
          </a:p>
          <a:p>
            <a:pPr lvl="1" eaLnBrk="1" hangingPunct="1">
              <a:buFont typeface="Wingdings" pitchFamily="2" charset="2"/>
              <a:buChar char="Ø"/>
            </a:pPr>
            <a:r>
              <a:rPr lang="en-US" sz="2400" smtClean="0"/>
              <a:t>They may steal, run away from home, skip school</a:t>
            </a:r>
          </a:p>
          <a:p>
            <a:pPr lvl="1" eaLnBrk="1" hangingPunct="1">
              <a:buFont typeface="Wingdings" pitchFamily="2" charset="2"/>
              <a:buChar char="Ø"/>
            </a:pPr>
            <a:r>
              <a:rPr lang="en-US" sz="2400" smtClean="0"/>
              <a:t>Deliberately destroy others’ property and set fires.</a:t>
            </a:r>
          </a:p>
          <a:p>
            <a:pPr eaLnBrk="1" hangingPunct="1">
              <a:buFont typeface="Wingdings 2" pitchFamily="18" charset="2"/>
              <a:buNone/>
            </a:pPr>
            <a:r>
              <a:rPr lang="en-US" sz="1500" smtClean="0"/>
              <a:t> </a:t>
            </a:r>
          </a:p>
          <a:p>
            <a:pPr eaLnBrk="1" hangingPunct="1">
              <a:buFont typeface="Wingdings 2" pitchFamily="18" charset="2"/>
              <a:buNone/>
            </a:pPr>
            <a:endParaRPr lang="en-US" sz="1500" smtClean="0"/>
          </a:p>
          <a:p>
            <a:pPr eaLnBrk="1" hangingPunct="1"/>
            <a:endParaRPr lang="en-US" sz="15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Conduct Disorder (CD</a:t>
            </a:r>
            <a:r>
              <a:rPr lang="en-US" dirty="0" smtClean="0"/>
              <a:t>) </a:t>
            </a:r>
            <a:r>
              <a:rPr lang="en-US" dirty="0"/>
              <a:t/>
            </a:r>
            <a:br>
              <a:rPr lang="en-US" dirty="0"/>
            </a:br>
            <a:endParaRPr lang="en-US" dirty="0"/>
          </a:p>
        </p:txBody>
      </p:sp>
      <p:sp>
        <p:nvSpPr>
          <p:cNvPr id="50178" name="Content Placeholder 2"/>
          <p:cNvSpPr>
            <a:spLocks noGrp="1"/>
          </p:cNvSpPr>
          <p:nvPr>
            <p:ph idx="1"/>
          </p:nvPr>
        </p:nvSpPr>
        <p:spPr>
          <a:xfrm>
            <a:off x="457200" y="1295400"/>
            <a:ext cx="8229600" cy="4830763"/>
          </a:xfrm>
        </p:spPr>
        <p:txBody>
          <a:bodyPr/>
          <a:lstStyle/>
          <a:p>
            <a:pPr eaLnBrk="1" hangingPunct="1">
              <a:buFont typeface="Wingdings 2" pitchFamily="18" charset="2"/>
              <a:buNone/>
            </a:pPr>
            <a:r>
              <a:rPr lang="en-US" sz="1500" smtClean="0"/>
              <a:t> </a:t>
            </a:r>
          </a:p>
          <a:p>
            <a:pPr eaLnBrk="1" hangingPunct="1"/>
            <a:r>
              <a:rPr lang="en-US" sz="2400" smtClean="0"/>
              <a:t>CD is rarely diagnosed in children younger than the ages of five or six years.</a:t>
            </a:r>
          </a:p>
          <a:p>
            <a:pPr eaLnBrk="1" hangingPunct="1">
              <a:buFont typeface="Wingdings 2" pitchFamily="18" charset="2"/>
              <a:buNone/>
            </a:pPr>
            <a:r>
              <a:rPr lang="en-US" sz="2400" smtClean="0"/>
              <a:t> </a:t>
            </a:r>
          </a:p>
          <a:p>
            <a:pPr eaLnBrk="1" hangingPunct="1"/>
            <a:r>
              <a:rPr lang="en-US" sz="2400" smtClean="0"/>
              <a:t>There is some evidence suggesting that CD, unlike ODD, may have a genetic factor which can be expressed through environmental risk factors and stressors.</a:t>
            </a:r>
          </a:p>
          <a:p>
            <a:pPr eaLnBrk="1" hangingPunct="1"/>
            <a:endParaRPr lang="en-US" sz="2400" smtClean="0"/>
          </a:p>
          <a:p>
            <a:pPr eaLnBrk="1" hangingPunct="1"/>
            <a:r>
              <a:rPr lang="en-US" sz="2400" smtClean="0"/>
              <a:t>Children with ODD and CD are at risk for developing low self-esteem, being expelled from school, isolating themselves from peers, and for being drawn to other children with similar challenges. </a:t>
            </a:r>
          </a:p>
          <a:p>
            <a:pPr eaLnBrk="1" hangingPunct="1">
              <a:buFont typeface="Wingdings 2" pitchFamily="18" charset="2"/>
              <a:buNone/>
            </a:pPr>
            <a:endParaRPr lang="en-US" sz="1500" smtClean="0"/>
          </a:p>
          <a:p>
            <a:pPr eaLnBrk="1" hangingPunct="1"/>
            <a:endParaRPr lang="en-US" sz="15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pPr eaLnBrk="1" fontAlgn="auto" hangingPunct="1">
              <a:spcAft>
                <a:spcPts val="0"/>
              </a:spcAft>
              <a:defRPr/>
            </a:pPr>
            <a:r>
              <a:rPr lang="en-US" sz="4000" dirty="0" smtClean="0"/>
              <a:t>Conduct Disorder (CD) </a:t>
            </a:r>
            <a:endParaRPr lang="en-US" sz="4000" dirty="0"/>
          </a:p>
        </p:txBody>
      </p:sp>
      <p:sp>
        <p:nvSpPr>
          <p:cNvPr id="51202" name="Content Placeholder 2"/>
          <p:cNvSpPr>
            <a:spLocks noGrp="1"/>
          </p:cNvSpPr>
          <p:nvPr>
            <p:ph idx="1"/>
          </p:nvPr>
        </p:nvSpPr>
        <p:spPr>
          <a:xfrm>
            <a:off x="457200" y="1219200"/>
            <a:ext cx="8229600" cy="4906963"/>
          </a:xfrm>
        </p:spPr>
        <p:txBody>
          <a:bodyPr/>
          <a:lstStyle/>
          <a:p>
            <a:pPr eaLnBrk="1" hangingPunct="1"/>
            <a:endParaRPr lang="en-US" sz="1600" smtClean="0"/>
          </a:p>
          <a:p>
            <a:pPr eaLnBrk="1" hangingPunct="1"/>
            <a:r>
              <a:rPr lang="en-US" sz="2400" smtClean="0"/>
              <a:t>While medications can be effective in extreme cases to decrease the severity of ODD and CD, medication alone will not completely eliminate core behaviors related to ODD and CD.</a:t>
            </a:r>
          </a:p>
          <a:p>
            <a:pPr eaLnBrk="1" hangingPunct="1">
              <a:buFont typeface="Wingdings 2" pitchFamily="18" charset="2"/>
              <a:buNone/>
            </a:pPr>
            <a:r>
              <a:rPr lang="en-US" sz="2400" smtClean="0"/>
              <a:t> </a:t>
            </a:r>
          </a:p>
          <a:p>
            <a:pPr eaLnBrk="1" hangingPunct="1"/>
            <a:r>
              <a:rPr lang="en-US" sz="2400" smtClean="0"/>
              <a:t>Treatment requires home, school, and psychiatric interventions to find maximum benefit.</a:t>
            </a:r>
          </a:p>
          <a:p>
            <a:pPr eaLnBrk="1" hangingPunct="1">
              <a:buFont typeface="Wingdings 2" pitchFamily="18" charset="2"/>
              <a:buNone/>
            </a:pPr>
            <a:endParaRPr lang="en-US" sz="2400" smtClean="0"/>
          </a:p>
          <a:p>
            <a:pPr eaLnBrk="1" hangingPunct="1"/>
            <a:r>
              <a:rPr lang="en-US" sz="2400" smtClean="0"/>
              <a:t>ADHD does not directly cause ODD and CD, but the presence of ADHD greatly increases the risk for developing ODD and CD.</a:t>
            </a:r>
          </a:p>
          <a:p>
            <a:pPr eaLnBrk="1" hangingPunct="1"/>
            <a:endParaRPr 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Anxiety Disorders</a:t>
            </a:r>
            <a:br>
              <a:rPr lang="en-US" dirty="0"/>
            </a:br>
            <a:endParaRPr lang="en-US" dirty="0"/>
          </a:p>
        </p:txBody>
      </p:sp>
      <p:sp>
        <p:nvSpPr>
          <p:cNvPr id="3" name="Content Placeholder 2"/>
          <p:cNvSpPr>
            <a:spLocks noGrp="1"/>
          </p:cNvSpPr>
          <p:nvPr>
            <p:ph idx="1"/>
          </p:nvPr>
        </p:nvSpPr>
        <p:spPr>
          <a:xfrm>
            <a:off x="457200" y="1143000"/>
            <a:ext cx="8229600" cy="5334000"/>
          </a:xfrm>
        </p:spPr>
        <p:txBody>
          <a:bodyPr>
            <a:normAutofit fontScale="55000" lnSpcReduction="20000"/>
          </a:bodyPr>
          <a:lstStyle/>
          <a:p>
            <a:pPr eaLnBrk="1" fontAlgn="auto" hangingPunct="1">
              <a:spcAft>
                <a:spcPts val="0"/>
              </a:spcAft>
              <a:buFont typeface="Wingdings 2"/>
              <a:buChar char=""/>
              <a:defRPr/>
            </a:pPr>
            <a:endParaRPr lang="en-US" sz="4600" dirty="0" smtClean="0"/>
          </a:p>
          <a:p>
            <a:pPr eaLnBrk="1" fontAlgn="auto" hangingPunct="1">
              <a:spcAft>
                <a:spcPts val="0"/>
              </a:spcAft>
              <a:buFont typeface="Wingdings 2"/>
              <a:buChar char=""/>
              <a:defRPr/>
            </a:pPr>
            <a:r>
              <a:rPr lang="en-US" sz="4600" dirty="0" smtClean="0"/>
              <a:t>Anxiety </a:t>
            </a:r>
            <a:r>
              <a:rPr lang="en-US" sz="4600" dirty="0"/>
              <a:t>disorders can manifest a broad range of signs and symptoms and stem from a number of causes.</a:t>
            </a:r>
          </a:p>
          <a:p>
            <a:pPr eaLnBrk="1" fontAlgn="auto" hangingPunct="1">
              <a:spcAft>
                <a:spcPts val="0"/>
              </a:spcAft>
              <a:buFont typeface="Wingdings 2"/>
              <a:buNone/>
              <a:defRPr/>
            </a:pPr>
            <a:r>
              <a:rPr lang="en-US" sz="4600" dirty="0"/>
              <a:t> </a:t>
            </a:r>
          </a:p>
          <a:p>
            <a:pPr eaLnBrk="1" fontAlgn="auto" hangingPunct="1">
              <a:spcAft>
                <a:spcPts val="0"/>
              </a:spcAft>
              <a:buFont typeface="Wingdings 2"/>
              <a:buChar char=""/>
              <a:defRPr/>
            </a:pPr>
            <a:r>
              <a:rPr lang="en-US" sz="4600" dirty="0"/>
              <a:t>When a problem, young children tend to fear monsters and ghosts and separation from </a:t>
            </a:r>
            <a:r>
              <a:rPr lang="en-US" sz="4600" dirty="0" smtClean="0"/>
              <a:t>caretakers.</a:t>
            </a:r>
            <a:endParaRPr lang="en-US" sz="4600" dirty="0"/>
          </a:p>
          <a:p>
            <a:pPr eaLnBrk="1" fontAlgn="auto" hangingPunct="1">
              <a:spcAft>
                <a:spcPts val="0"/>
              </a:spcAft>
              <a:buFont typeface="Wingdings 2"/>
              <a:buNone/>
              <a:defRPr/>
            </a:pPr>
            <a:r>
              <a:rPr lang="en-US" sz="4600" dirty="0"/>
              <a:t> </a:t>
            </a:r>
          </a:p>
          <a:p>
            <a:pPr eaLnBrk="1" fontAlgn="auto" hangingPunct="1">
              <a:spcAft>
                <a:spcPts val="0"/>
              </a:spcAft>
              <a:buFont typeface="Wingdings 2"/>
              <a:buChar char=""/>
              <a:defRPr/>
            </a:pPr>
            <a:r>
              <a:rPr lang="en-US" sz="4600" dirty="0"/>
              <a:t>Older children usually focus on possible natural disasters and family concerns, or have home and school related worries.</a:t>
            </a:r>
          </a:p>
          <a:p>
            <a:pPr eaLnBrk="1" fontAlgn="auto" hangingPunct="1">
              <a:spcAft>
                <a:spcPts val="0"/>
              </a:spcAft>
              <a:buFont typeface="Wingdings 2"/>
              <a:buNone/>
              <a:defRPr/>
            </a:pPr>
            <a:r>
              <a:rPr lang="en-US" sz="4600" dirty="0"/>
              <a:t> </a:t>
            </a:r>
          </a:p>
          <a:p>
            <a:pPr eaLnBrk="1" fontAlgn="auto" hangingPunct="1">
              <a:spcAft>
                <a:spcPts val="0"/>
              </a:spcAft>
              <a:buFont typeface="Wingdings 2"/>
              <a:buChar char=""/>
              <a:defRPr/>
            </a:pPr>
            <a:r>
              <a:rPr lang="en-US" sz="4600" dirty="0"/>
              <a:t>Secondary anxiety disorder is reported to be present in </a:t>
            </a:r>
            <a:r>
              <a:rPr lang="en-US" sz="4600" i="1" dirty="0"/>
              <a:t>34%</a:t>
            </a:r>
            <a:r>
              <a:rPr lang="en-US" sz="4600" dirty="0"/>
              <a:t> of the ADHD population.</a:t>
            </a:r>
          </a:p>
          <a:p>
            <a:pPr eaLnBrk="1" fontAlgn="auto" hangingPunct="1">
              <a:spcAft>
                <a:spcPts val="0"/>
              </a:spcAft>
              <a:buFont typeface="Wingdings 2"/>
              <a:buNone/>
              <a:defRPr/>
            </a:pPr>
            <a:r>
              <a:rPr lang="en-US" sz="4600" dirty="0"/>
              <a:t> </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ADHD is a Complex Set of Behaviors</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eaLnBrk="1" fontAlgn="auto" hangingPunct="1">
              <a:spcAft>
                <a:spcPts val="0"/>
              </a:spcAft>
              <a:buFont typeface="Wingdings 2"/>
              <a:buChar char=""/>
              <a:defRPr/>
            </a:pPr>
            <a:r>
              <a:rPr lang="en-US" dirty="0"/>
              <a:t>Research has shown that a complex set of behaviors has been observed in children and adolescents identified with ADHD.</a:t>
            </a:r>
          </a:p>
          <a:p>
            <a:pPr eaLnBrk="1" fontAlgn="auto" hangingPunct="1">
              <a:spcAft>
                <a:spcPts val="0"/>
              </a:spcAft>
              <a:buFont typeface="Wingdings 2"/>
              <a:buNone/>
              <a:defRPr/>
            </a:pPr>
            <a:r>
              <a:rPr lang="en-US" dirty="0"/>
              <a:t> </a:t>
            </a:r>
          </a:p>
          <a:p>
            <a:pPr eaLnBrk="1" fontAlgn="auto" hangingPunct="1">
              <a:spcAft>
                <a:spcPts val="0"/>
              </a:spcAft>
              <a:buFont typeface="Wingdings 2"/>
              <a:buChar char=""/>
              <a:defRPr/>
            </a:pPr>
            <a:r>
              <a:rPr lang="en-US" dirty="0"/>
              <a:t>Core Symptoms: “Holy trinity” - Inattention, hyperactivity, and impulsivity.</a:t>
            </a:r>
          </a:p>
          <a:p>
            <a:pPr eaLnBrk="1" fontAlgn="auto" hangingPunct="1">
              <a:spcAft>
                <a:spcPts val="0"/>
              </a:spcAft>
              <a:buFont typeface="Wingdings 2"/>
              <a:buNone/>
              <a:defRPr/>
            </a:pPr>
            <a:endParaRPr lang="en-US" dirty="0"/>
          </a:p>
          <a:p>
            <a:pPr eaLnBrk="1" fontAlgn="auto" hangingPunct="1">
              <a:spcAft>
                <a:spcPts val="0"/>
              </a:spcAft>
              <a:buFont typeface="Wingdings 2"/>
              <a:buChar char=""/>
              <a:defRPr/>
            </a:pPr>
            <a:r>
              <a:rPr lang="en-US" dirty="0"/>
              <a:t>In addition to core symptoms, they can have difficulty following rules and display tremendous variability in task performance.</a:t>
            </a:r>
          </a:p>
          <a:p>
            <a:pPr eaLnBrk="1" fontAlgn="auto" hangingPunct="1">
              <a:spcAft>
                <a:spcPts val="0"/>
              </a:spcAft>
              <a:buFont typeface="Wingdings 2"/>
              <a:buNone/>
              <a:defRPr/>
            </a:pPr>
            <a:endParaRPr lang="en-US" dirty="0"/>
          </a:p>
          <a:p>
            <a:pPr eaLnBrk="1" fontAlgn="auto" hangingPunct="1">
              <a:spcAft>
                <a:spcPts val="0"/>
              </a:spcAft>
              <a:buFont typeface="Wingdings 2"/>
              <a:buChar char=""/>
              <a:defRPr/>
            </a:pPr>
            <a:r>
              <a:rPr lang="en-US" dirty="0"/>
              <a:t>Current research suggests behavioral inhibition or poor regulation of behavior is the hallmark of ADHD.</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Anxiety Disorders</a:t>
            </a:r>
            <a:br>
              <a:rPr lang="en-US" dirty="0"/>
            </a:br>
            <a:endParaRPr lang="en-US" dirty="0"/>
          </a:p>
        </p:txBody>
      </p:sp>
      <p:sp>
        <p:nvSpPr>
          <p:cNvPr id="53250" name="Content Placeholder 2"/>
          <p:cNvSpPr>
            <a:spLocks noGrp="1"/>
          </p:cNvSpPr>
          <p:nvPr>
            <p:ph idx="1"/>
          </p:nvPr>
        </p:nvSpPr>
        <p:spPr>
          <a:xfrm>
            <a:off x="457200" y="1143000"/>
            <a:ext cx="8229600" cy="5334000"/>
          </a:xfrm>
        </p:spPr>
        <p:txBody>
          <a:bodyPr/>
          <a:lstStyle/>
          <a:p>
            <a:pPr eaLnBrk="1" hangingPunct="1">
              <a:lnSpc>
                <a:spcPct val="80000"/>
              </a:lnSpc>
              <a:buFont typeface="Wingdings 2" pitchFamily="18" charset="2"/>
              <a:buNone/>
            </a:pPr>
            <a:r>
              <a:rPr lang="en-US" sz="1200" smtClean="0"/>
              <a:t> </a:t>
            </a:r>
          </a:p>
          <a:p>
            <a:pPr eaLnBrk="1" hangingPunct="1">
              <a:lnSpc>
                <a:spcPct val="80000"/>
              </a:lnSpc>
            </a:pPr>
            <a:r>
              <a:rPr lang="en-US" sz="2400" smtClean="0"/>
              <a:t>Separation anxiety is the only anxiety disorder that is specific to childhood.  In young children separation anxiety is triggered by a life stress such as a death of a pet, moving to a new home, or a major illness in the family.</a:t>
            </a:r>
          </a:p>
          <a:p>
            <a:pPr eaLnBrk="1" hangingPunct="1">
              <a:lnSpc>
                <a:spcPct val="80000"/>
              </a:lnSpc>
              <a:buFont typeface="Wingdings 2" pitchFamily="18" charset="2"/>
              <a:buNone/>
            </a:pPr>
            <a:r>
              <a:rPr lang="en-US" sz="2400" smtClean="0"/>
              <a:t> </a:t>
            </a:r>
          </a:p>
          <a:p>
            <a:pPr eaLnBrk="1" hangingPunct="1">
              <a:lnSpc>
                <a:spcPct val="80000"/>
              </a:lnSpc>
            </a:pPr>
            <a:r>
              <a:rPr lang="en-US" sz="2400" smtClean="0"/>
              <a:t>There is a high probability of finding ADHD-I children with comorbid anxiety disorder.</a:t>
            </a:r>
          </a:p>
          <a:p>
            <a:pPr eaLnBrk="1" hangingPunct="1">
              <a:lnSpc>
                <a:spcPct val="80000"/>
              </a:lnSpc>
              <a:buFont typeface="Wingdings 2" pitchFamily="18" charset="2"/>
              <a:buNone/>
            </a:pPr>
            <a:endParaRPr lang="en-US" sz="2400" smtClean="0"/>
          </a:p>
          <a:p>
            <a:pPr eaLnBrk="1" hangingPunct="1">
              <a:lnSpc>
                <a:spcPct val="80000"/>
              </a:lnSpc>
            </a:pPr>
            <a:r>
              <a:rPr lang="en-US" sz="2400" smtClean="0"/>
              <a:t>Stimulant medications can at times help with an anxiety disorder if the primary cause is related to ADHD.  However, if anxiety is a separate disorder associated with ADHD, stimulants will often elevate the anxiety symptoms.</a:t>
            </a:r>
          </a:p>
          <a:p>
            <a:pPr eaLnBrk="1" hangingPunct="1">
              <a:lnSpc>
                <a:spcPct val="80000"/>
              </a:lnSpc>
              <a:buFont typeface="Wingdings 2" pitchFamily="18" charset="2"/>
              <a:buNone/>
            </a:pPr>
            <a:r>
              <a:rPr lang="en-US" sz="2400" smtClean="0"/>
              <a:t> </a:t>
            </a:r>
          </a:p>
          <a:p>
            <a:pPr eaLnBrk="1" hangingPunct="1">
              <a:lnSpc>
                <a:spcPct val="80000"/>
              </a:lnSpc>
            </a:pPr>
            <a:r>
              <a:rPr lang="en-US" sz="2400" smtClean="0"/>
              <a:t>Anxiety can impact on school related tasks such as test taking, homework, and social interactions (especially with Social Anxiety Disorder).</a:t>
            </a:r>
          </a:p>
          <a:p>
            <a:pPr eaLnBrk="1" hangingPunct="1">
              <a:lnSpc>
                <a:spcPct val="80000"/>
              </a:lnSpc>
            </a:pPr>
            <a:endParaRPr lang="en-US" sz="8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Mood Disorders</a:t>
            </a:r>
            <a:br>
              <a:rPr lang="en-US" dirty="0"/>
            </a:br>
            <a:endParaRPr lang="en-US" dirty="0"/>
          </a:p>
        </p:txBody>
      </p:sp>
      <p:sp>
        <p:nvSpPr>
          <p:cNvPr id="3" name="Content Placeholder 2"/>
          <p:cNvSpPr>
            <a:spLocks noGrp="1"/>
          </p:cNvSpPr>
          <p:nvPr>
            <p:ph idx="1"/>
          </p:nvPr>
        </p:nvSpPr>
        <p:spPr>
          <a:xfrm>
            <a:off x="457200" y="1143000"/>
            <a:ext cx="8229600" cy="5410200"/>
          </a:xfrm>
        </p:spPr>
        <p:txBody>
          <a:bodyPr>
            <a:normAutofit lnSpcReduction="10000"/>
          </a:bodyPr>
          <a:lstStyle/>
          <a:p>
            <a:pPr eaLnBrk="1" fontAlgn="auto" hangingPunct="1">
              <a:spcAft>
                <a:spcPts val="0"/>
              </a:spcAft>
              <a:buFont typeface="Wingdings 2"/>
              <a:buChar char=""/>
              <a:defRPr/>
            </a:pPr>
            <a:endParaRPr lang="en-US" sz="2500" dirty="0" smtClean="0"/>
          </a:p>
          <a:p>
            <a:pPr eaLnBrk="1" fontAlgn="auto" hangingPunct="1">
              <a:spcAft>
                <a:spcPts val="0"/>
              </a:spcAft>
              <a:buFont typeface="Wingdings 2"/>
              <a:buChar char=""/>
              <a:defRPr/>
            </a:pPr>
            <a:r>
              <a:rPr lang="en-US" sz="2500" dirty="0" smtClean="0"/>
              <a:t>Studies </a:t>
            </a:r>
            <a:r>
              <a:rPr lang="en-US" sz="2500" dirty="0"/>
              <a:t>find that children with ADHD and a diagnosis of ODD and CD show a higher rate of depression and anxiety, 30% and 34% respectively (August, et. al., 1996</a:t>
            </a:r>
            <a:r>
              <a:rPr lang="en-US" sz="2500" dirty="0" smtClean="0"/>
              <a:t>).</a:t>
            </a:r>
          </a:p>
          <a:p>
            <a:pPr eaLnBrk="1" fontAlgn="auto" hangingPunct="1">
              <a:spcAft>
                <a:spcPts val="0"/>
              </a:spcAft>
              <a:buFont typeface="Wingdings 2"/>
              <a:buChar char=""/>
              <a:defRPr/>
            </a:pPr>
            <a:endParaRPr lang="en-US" sz="2500" dirty="0"/>
          </a:p>
          <a:p>
            <a:pPr eaLnBrk="1" fontAlgn="auto" hangingPunct="1">
              <a:spcAft>
                <a:spcPts val="0"/>
              </a:spcAft>
              <a:buFont typeface="Wingdings 2"/>
              <a:buChar char=""/>
              <a:defRPr/>
            </a:pPr>
            <a:r>
              <a:rPr lang="en-US" sz="2500" dirty="0"/>
              <a:t>ADHD-I type are at more risk for depression than those children with ADHD-C (Anastopoulos &amp; Shelton, 2001).</a:t>
            </a:r>
          </a:p>
          <a:p>
            <a:pPr eaLnBrk="1" fontAlgn="auto" hangingPunct="1">
              <a:spcAft>
                <a:spcPts val="0"/>
              </a:spcAft>
              <a:buFont typeface="Wingdings 2"/>
              <a:buNone/>
              <a:defRPr/>
            </a:pPr>
            <a:r>
              <a:rPr lang="en-US" sz="2500" dirty="0"/>
              <a:t> </a:t>
            </a:r>
          </a:p>
          <a:p>
            <a:pPr eaLnBrk="1" fontAlgn="auto" hangingPunct="1">
              <a:spcAft>
                <a:spcPts val="0"/>
              </a:spcAft>
              <a:buFont typeface="Wingdings 2"/>
              <a:buChar char=""/>
              <a:defRPr/>
            </a:pPr>
            <a:r>
              <a:rPr lang="en-US" sz="2500" dirty="0"/>
              <a:t>Mood disorders often present themselves differently in children than adults.  Children typically display severe irritability, underachievement in school, and an exacerbation of their underlying ADHD features.</a:t>
            </a:r>
          </a:p>
          <a:p>
            <a:pPr eaLnBrk="1" fontAlgn="auto" hangingPunct="1">
              <a:spcAft>
                <a:spcPts val="0"/>
              </a:spcAft>
              <a:buFont typeface="Wingdings 2"/>
              <a:buNone/>
              <a:defRPr/>
            </a:pPr>
            <a:r>
              <a:rPr lang="en-US" dirty="0"/>
              <a:t> </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Mood Disorders</a:t>
            </a:r>
            <a:br>
              <a:rPr lang="en-US" dirty="0"/>
            </a:br>
            <a:endParaRPr lang="en-US" dirty="0"/>
          </a:p>
        </p:txBody>
      </p:sp>
      <p:sp>
        <p:nvSpPr>
          <p:cNvPr id="3" name="Content Placeholder 2"/>
          <p:cNvSpPr>
            <a:spLocks noGrp="1"/>
          </p:cNvSpPr>
          <p:nvPr>
            <p:ph idx="1"/>
          </p:nvPr>
        </p:nvSpPr>
        <p:spPr>
          <a:xfrm>
            <a:off x="457200" y="1143000"/>
            <a:ext cx="8229600" cy="5486400"/>
          </a:xfrm>
        </p:spPr>
        <p:txBody>
          <a:bodyPr>
            <a:normAutofit fontScale="25000" lnSpcReduction="20000"/>
          </a:bodyPr>
          <a:lstStyle/>
          <a:p>
            <a:pPr eaLnBrk="1" fontAlgn="auto" hangingPunct="1">
              <a:spcAft>
                <a:spcPts val="0"/>
              </a:spcAft>
              <a:buFont typeface="Wingdings 2"/>
              <a:buChar char=""/>
              <a:defRPr/>
            </a:pPr>
            <a:r>
              <a:rPr lang="en-US" sz="9200" dirty="0" smtClean="0"/>
              <a:t>Contributing </a:t>
            </a:r>
            <a:r>
              <a:rPr lang="en-US" sz="9200" dirty="0"/>
              <a:t>Factors Leading to Depressive and Anxiety Disorders:</a:t>
            </a:r>
          </a:p>
          <a:p>
            <a:pPr eaLnBrk="1" fontAlgn="auto" hangingPunct="1">
              <a:spcAft>
                <a:spcPts val="0"/>
              </a:spcAft>
              <a:buFont typeface="Wingdings 2"/>
              <a:buNone/>
              <a:defRPr/>
            </a:pPr>
            <a:r>
              <a:rPr lang="en-US" sz="9200" dirty="0"/>
              <a:t> </a:t>
            </a:r>
          </a:p>
          <a:p>
            <a:pPr lvl="1" eaLnBrk="1" fontAlgn="auto" hangingPunct="1">
              <a:spcAft>
                <a:spcPts val="0"/>
              </a:spcAft>
              <a:buFont typeface="Wingdings" pitchFamily="2" charset="2"/>
              <a:buChar char="Ø"/>
              <a:defRPr/>
            </a:pPr>
            <a:r>
              <a:rPr lang="en-US" sz="9200" dirty="0"/>
              <a:t>ADHD children often experience less academic success in school.</a:t>
            </a:r>
          </a:p>
          <a:p>
            <a:pPr eaLnBrk="1" fontAlgn="auto" hangingPunct="1">
              <a:spcAft>
                <a:spcPts val="0"/>
              </a:spcAft>
              <a:buFont typeface="Wingdings 2"/>
              <a:buNone/>
              <a:defRPr/>
            </a:pPr>
            <a:r>
              <a:rPr lang="en-US" sz="9200" dirty="0"/>
              <a:t> </a:t>
            </a:r>
          </a:p>
          <a:p>
            <a:pPr lvl="1" eaLnBrk="1" fontAlgn="auto" hangingPunct="1">
              <a:spcAft>
                <a:spcPts val="0"/>
              </a:spcAft>
              <a:buFont typeface="Wingdings" pitchFamily="2" charset="2"/>
              <a:buChar char="Ø"/>
              <a:defRPr/>
            </a:pPr>
            <a:r>
              <a:rPr lang="en-US" sz="9200" dirty="0"/>
              <a:t>They often receive more negative feedback and disciplinary consequences than unaffected children.</a:t>
            </a:r>
          </a:p>
          <a:p>
            <a:pPr eaLnBrk="1" fontAlgn="auto" hangingPunct="1">
              <a:spcAft>
                <a:spcPts val="0"/>
              </a:spcAft>
              <a:buFont typeface="Wingdings 2"/>
              <a:buNone/>
              <a:defRPr/>
            </a:pPr>
            <a:r>
              <a:rPr lang="en-US" sz="9200" dirty="0"/>
              <a:t> </a:t>
            </a:r>
          </a:p>
          <a:p>
            <a:pPr lvl="1" eaLnBrk="1" fontAlgn="auto" hangingPunct="1">
              <a:spcAft>
                <a:spcPts val="0"/>
              </a:spcAft>
              <a:buFont typeface="Wingdings" pitchFamily="2" charset="2"/>
              <a:buChar char="Ø"/>
              <a:defRPr/>
            </a:pPr>
            <a:r>
              <a:rPr lang="en-US" sz="9200" dirty="0"/>
              <a:t>ADHD traits such as lacking perseverance in the face of failure. </a:t>
            </a:r>
          </a:p>
          <a:p>
            <a:pPr eaLnBrk="1" fontAlgn="auto" hangingPunct="1">
              <a:spcAft>
                <a:spcPts val="0"/>
              </a:spcAft>
              <a:buFont typeface="Wingdings 2"/>
              <a:buNone/>
              <a:defRPr/>
            </a:pPr>
            <a:r>
              <a:rPr lang="en-US" sz="9200" dirty="0"/>
              <a:t> </a:t>
            </a:r>
          </a:p>
          <a:p>
            <a:pPr lvl="1" eaLnBrk="1" fontAlgn="auto" hangingPunct="1">
              <a:spcAft>
                <a:spcPts val="0"/>
              </a:spcAft>
              <a:buFont typeface="Wingdings" pitchFamily="2" charset="2"/>
              <a:buChar char="Ø"/>
              <a:defRPr/>
            </a:pPr>
            <a:r>
              <a:rPr lang="en-US" sz="9200" dirty="0"/>
              <a:t>Poor behavior inhibition that makes it hard for them to pause and think.</a:t>
            </a:r>
          </a:p>
          <a:p>
            <a:pPr eaLnBrk="1" fontAlgn="auto" hangingPunct="1">
              <a:spcAft>
                <a:spcPts val="0"/>
              </a:spcAft>
              <a:buFont typeface="Wingdings 2"/>
              <a:buNone/>
              <a:defRPr/>
            </a:pPr>
            <a:r>
              <a:rPr lang="en-US" sz="9200" dirty="0"/>
              <a:t> </a:t>
            </a:r>
          </a:p>
          <a:p>
            <a:pPr lvl="1" eaLnBrk="1" fontAlgn="auto" hangingPunct="1">
              <a:spcAft>
                <a:spcPts val="0"/>
              </a:spcAft>
              <a:buFont typeface="Wingdings" pitchFamily="2" charset="2"/>
              <a:buChar char="Ø"/>
              <a:defRPr/>
            </a:pPr>
            <a:r>
              <a:rPr lang="en-US" sz="9200" dirty="0" smtClean="0"/>
              <a:t>Their </a:t>
            </a:r>
            <a:r>
              <a:rPr lang="en-US" sz="9200" dirty="0"/>
              <a:t>difficulty regulating their ongoing emotional reactions. </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Bipolar Disorder</a:t>
            </a:r>
            <a:br>
              <a:rPr lang="en-US" dirty="0"/>
            </a:br>
            <a:endParaRPr lang="en-US" dirty="0"/>
          </a:p>
        </p:txBody>
      </p:sp>
      <p:sp>
        <p:nvSpPr>
          <p:cNvPr id="3" name="Content Placeholder 2"/>
          <p:cNvSpPr>
            <a:spLocks noGrp="1"/>
          </p:cNvSpPr>
          <p:nvPr>
            <p:ph idx="1"/>
          </p:nvPr>
        </p:nvSpPr>
        <p:spPr>
          <a:xfrm>
            <a:off x="457200" y="1295400"/>
            <a:ext cx="8229600" cy="5181600"/>
          </a:xfrm>
        </p:spPr>
        <p:txBody>
          <a:bodyPr>
            <a:normAutofit fontScale="25000" lnSpcReduction="20000"/>
          </a:bodyPr>
          <a:lstStyle/>
          <a:p>
            <a:pPr eaLnBrk="1" fontAlgn="auto" hangingPunct="1">
              <a:spcAft>
                <a:spcPts val="0"/>
              </a:spcAft>
              <a:buFont typeface="Wingdings 2"/>
              <a:buChar char=""/>
              <a:defRPr/>
            </a:pPr>
            <a:r>
              <a:rPr lang="en-US" sz="9200" dirty="0"/>
              <a:t>There is a tremendous overlap of symptoms in children with severe ADHD and in those children diagnosed with bipolar disorder (BD, or manic depression).</a:t>
            </a:r>
          </a:p>
          <a:p>
            <a:pPr eaLnBrk="1" fontAlgn="auto" hangingPunct="1">
              <a:spcAft>
                <a:spcPts val="0"/>
              </a:spcAft>
              <a:buFont typeface="Wingdings 2"/>
              <a:buNone/>
              <a:defRPr/>
            </a:pPr>
            <a:r>
              <a:rPr lang="en-US" sz="9200" dirty="0"/>
              <a:t> </a:t>
            </a:r>
          </a:p>
          <a:p>
            <a:pPr eaLnBrk="1" fontAlgn="auto" hangingPunct="1">
              <a:spcAft>
                <a:spcPts val="0"/>
              </a:spcAft>
              <a:buFont typeface="Wingdings 2"/>
              <a:buChar char=""/>
              <a:defRPr/>
            </a:pPr>
            <a:r>
              <a:rPr lang="en-US" sz="9200" dirty="0"/>
              <a:t>It is not uncommon for children to be initially diagnosed with ADHD and later with BD.  Because the symptoms of these disorders overlap so much, a child can sometimes meet the criteria for both diagnosis</a:t>
            </a:r>
            <a:r>
              <a:rPr lang="en-US" sz="9200" dirty="0" smtClean="0"/>
              <a:t>.</a:t>
            </a:r>
          </a:p>
          <a:p>
            <a:pPr eaLnBrk="1" fontAlgn="auto" hangingPunct="1">
              <a:spcAft>
                <a:spcPts val="0"/>
              </a:spcAft>
              <a:buFont typeface="Wingdings 2"/>
              <a:buChar char=""/>
              <a:defRPr/>
            </a:pPr>
            <a:endParaRPr lang="en-US" sz="9200" dirty="0"/>
          </a:p>
          <a:p>
            <a:pPr eaLnBrk="1" fontAlgn="auto" hangingPunct="1">
              <a:spcAft>
                <a:spcPts val="0"/>
              </a:spcAft>
              <a:buFont typeface="Wingdings 2"/>
              <a:buChar char=""/>
              <a:defRPr/>
            </a:pPr>
            <a:r>
              <a:rPr lang="en-US" sz="9200" dirty="0"/>
              <a:t>Children may show some of the same symptoms as adults diagnosed with BD; however younger children commonly display a mixed state, presenting with symptoms of mania and depression</a:t>
            </a:r>
            <a:r>
              <a:rPr lang="en-US" sz="9200" dirty="0" smtClean="0"/>
              <a:t>.</a:t>
            </a:r>
          </a:p>
          <a:p>
            <a:pPr eaLnBrk="1" fontAlgn="auto" hangingPunct="1">
              <a:spcAft>
                <a:spcPts val="0"/>
              </a:spcAft>
              <a:buFont typeface="Wingdings 2"/>
              <a:buNone/>
              <a:defRPr/>
            </a:pPr>
            <a:r>
              <a:rPr lang="en-US" sz="9200" dirty="0"/>
              <a:t> </a:t>
            </a:r>
          </a:p>
          <a:p>
            <a:pPr eaLnBrk="1" fontAlgn="auto" hangingPunct="1">
              <a:spcAft>
                <a:spcPts val="0"/>
              </a:spcAft>
              <a:buFont typeface="Wingdings 2"/>
              <a:buChar char=""/>
              <a:defRPr/>
            </a:pPr>
            <a:r>
              <a:rPr lang="en-US" sz="9200" dirty="0"/>
              <a:t>Manic state can present itself as uncharacteristic behaviors of extreme enthusiasm, irritability and anger.</a:t>
            </a:r>
          </a:p>
          <a:p>
            <a:pPr eaLnBrk="1" fontAlgn="auto" hangingPunct="1">
              <a:spcAft>
                <a:spcPts val="0"/>
              </a:spcAft>
              <a:buFont typeface="Wingdings 2"/>
              <a:buNone/>
              <a:defRPr/>
            </a:pPr>
            <a:r>
              <a:rPr lang="en-US" dirty="0"/>
              <a:t> </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Bipolar Disorder</a:t>
            </a:r>
            <a:br>
              <a:rPr lang="en-US" dirty="0"/>
            </a:br>
            <a:endParaRPr lang="en-US" dirty="0"/>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pPr eaLnBrk="1" fontAlgn="auto" hangingPunct="1">
              <a:spcAft>
                <a:spcPts val="0"/>
              </a:spcAft>
              <a:buFont typeface="Wingdings 2"/>
              <a:buNone/>
              <a:defRPr/>
            </a:pPr>
            <a:r>
              <a:rPr lang="en-US" dirty="0"/>
              <a:t> </a:t>
            </a:r>
          </a:p>
          <a:p>
            <a:pPr eaLnBrk="1" fontAlgn="auto" hangingPunct="1">
              <a:spcAft>
                <a:spcPts val="0"/>
              </a:spcAft>
              <a:buFont typeface="Wingdings 2"/>
              <a:buChar char=""/>
              <a:defRPr/>
            </a:pPr>
            <a:r>
              <a:rPr lang="en-US" dirty="0" smtClean="0"/>
              <a:t>A child with manic symptoms is sometimes referred to as having “bad ADHD” because the most common disturbance in manic children is irritability and </a:t>
            </a:r>
            <a:r>
              <a:rPr lang="en-US" i="1" dirty="0" smtClean="0"/>
              <a:t>affective storms</a:t>
            </a:r>
            <a:r>
              <a:rPr lang="en-US" dirty="0" smtClean="0"/>
              <a:t>, with prolonged and aggressive outbursts.</a:t>
            </a:r>
          </a:p>
          <a:p>
            <a:pPr eaLnBrk="1" fontAlgn="auto" hangingPunct="1">
              <a:spcAft>
                <a:spcPts val="0"/>
              </a:spcAft>
              <a:buFont typeface="Wingdings 2"/>
              <a:buNone/>
              <a:defRPr/>
            </a:pPr>
            <a:endParaRPr lang="en-US" dirty="0" smtClean="0"/>
          </a:p>
          <a:p>
            <a:pPr eaLnBrk="1" fontAlgn="auto" hangingPunct="1">
              <a:spcAft>
                <a:spcPts val="0"/>
              </a:spcAft>
              <a:buFont typeface="Wingdings 2"/>
              <a:buChar char=""/>
              <a:defRPr/>
            </a:pPr>
            <a:r>
              <a:rPr lang="en-US" dirty="0" smtClean="0"/>
              <a:t>Because the symptoms of irritability can vary in degree and result from a number of causes, the disorder can be mistaken for depression, CD, or ADHD. </a:t>
            </a:r>
          </a:p>
          <a:p>
            <a:pPr eaLnBrk="1" fontAlgn="auto" hangingPunct="1">
              <a:spcAft>
                <a:spcPts val="0"/>
              </a:spcAft>
              <a:buFont typeface="Wingdings 2"/>
              <a:buNone/>
              <a:defRPr/>
            </a:pPr>
            <a:r>
              <a:rPr lang="en-US" dirty="0" smtClean="0"/>
              <a:t> </a:t>
            </a:r>
          </a:p>
          <a:p>
            <a:pPr eaLnBrk="1" fontAlgn="auto" hangingPunct="1">
              <a:spcAft>
                <a:spcPts val="0"/>
              </a:spcAft>
              <a:buFont typeface="Wingdings 2"/>
              <a:buChar char=""/>
              <a:defRPr/>
            </a:pPr>
            <a:r>
              <a:rPr lang="en-US" dirty="0" smtClean="0"/>
              <a:t>Clinicians recommend great caution in diagnosing preschool and early school age children with BD.  </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Learning Disabilities</a:t>
            </a:r>
            <a:br>
              <a:rPr lang="en-US" dirty="0"/>
            </a:br>
            <a:endParaRPr lang="en-US" dirty="0"/>
          </a:p>
        </p:txBody>
      </p:sp>
      <p:sp>
        <p:nvSpPr>
          <p:cNvPr id="58370" name="Content Placeholder 2"/>
          <p:cNvSpPr>
            <a:spLocks noGrp="1"/>
          </p:cNvSpPr>
          <p:nvPr>
            <p:ph idx="1"/>
          </p:nvPr>
        </p:nvSpPr>
        <p:spPr/>
        <p:txBody>
          <a:bodyPr/>
          <a:lstStyle/>
          <a:p>
            <a:pPr eaLnBrk="1" hangingPunct="1"/>
            <a:r>
              <a:rPr lang="en-US" sz="2500" smtClean="0"/>
              <a:t>Estimate that 10% to 40% of children with ADHD have associated learning disorders that meet the criteria for a specific learning disability (Batshaw/2002).</a:t>
            </a:r>
          </a:p>
          <a:p>
            <a:pPr eaLnBrk="1" hangingPunct="1">
              <a:buFont typeface="Wingdings 2" pitchFamily="18" charset="2"/>
              <a:buNone/>
            </a:pPr>
            <a:r>
              <a:rPr lang="en-US" sz="2500" smtClean="0"/>
              <a:t> </a:t>
            </a:r>
          </a:p>
          <a:p>
            <a:pPr eaLnBrk="1" hangingPunct="1"/>
            <a:r>
              <a:rPr lang="en-US" sz="2500" smtClean="0"/>
              <a:t>Typically children with ADHD and learning disabilities exhibit academic underachievement with the most difficulty with reading and written language.</a:t>
            </a:r>
          </a:p>
          <a:p>
            <a:pPr eaLnBrk="1" hangingPunct="1">
              <a:buFont typeface="Wingdings 2" pitchFamily="18" charset="2"/>
              <a:buNone/>
            </a:pPr>
            <a:r>
              <a:rPr lang="en-US" sz="2600" smtClean="0"/>
              <a:t> .</a:t>
            </a:r>
          </a:p>
          <a:p>
            <a:pPr eaLnBrk="1" hangingPunct="1">
              <a:buFont typeface="Wingdings 2" pitchFamily="18" charset="2"/>
              <a:buNone/>
            </a:pPr>
            <a:r>
              <a:rPr lang="en-US" smtClean="0"/>
              <a:t> </a:t>
            </a:r>
          </a:p>
          <a:p>
            <a:pPr eaLnBrk="1" hangingPunct="1"/>
            <a:endParaRPr 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Learning Disabilities</a:t>
            </a:r>
            <a:br>
              <a:rPr lang="en-US" dirty="0"/>
            </a:br>
            <a:endParaRPr lang="en-US" dirty="0"/>
          </a:p>
        </p:txBody>
      </p:sp>
      <p:sp>
        <p:nvSpPr>
          <p:cNvPr id="59394" name="Content Placeholder 2"/>
          <p:cNvSpPr>
            <a:spLocks noGrp="1"/>
          </p:cNvSpPr>
          <p:nvPr>
            <p:ph idx="1"/>
          </p:nvPr>
        </p:nvSpPr>
        <p:spPr>
          <a:xfrm>
            <a:off x="304800" y="1554163"/>
            <a:ext cx="8686800" cy="4846637"/>
          </a:xfrm>
        </p:spPr>
        <p:txBody>
          <a:bodyPr/>
          <a:lstStyle/>
          <a:p>
            <a:pPr eaLnBrk="1" hangingPunct="1"/>
            <a:r>
              <a:rPr lang="en-US" sz="2400" smtClean="0"/>
              <a:t> ADHD children also have high incidence of central auditory processing disorders and visual-motor functioning problems</a:t>
            </a:r>
          </a:p>
          <a:p>
            <a:pPr eaLnBrk="1" hangingPunct="1"/>
            <a:endParaRPr lang="en-US" sz="2400" smtClean="0"/>
          </a:p>
          <a:p>
            <a:pPr eaLnBrk="1" hangingPunct="1"/>
            <a:r>
              <a:rPr lang="en-US" sz="2400" smtClean="0"/>
              <a:t>Many affected children can be accommodated through Section 504 when they do not meet the criteria for placement in special education.</a:t>
            </a:r>
          </a:p>
          <a:p>
            <a:pPr eaLnBrk="1" hangingPunct="1"/>
            <a:endParaRPr lang="en-US" sz="240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Learning Disabilities</a:t>
            </a:r>
            <a:br>
              <a:rPr lang="en-US" dirty="0"/>
            </a:br>
            <a:endParaRPr lang="en-US" dirty="0"/>
          </a:p>
        </p:txBody>
      </p:sp>
      <p:sp>
        <p:nvSpPr>
          <p:cNvPr id="60418" name="Content Placeholder 2"/>
          <p:cNvSpPr>
            <a:spLocks noGrp="1"/>
          </p:cNvSpPr>
          <p:nvPr>
            <p:ph idx="1"/>
          </p:nvPr>
        </p:nvSpPr>
        <p:spPr>
          <a:xfrm>
            <a:off x="304800" y="1554163"/>
            <a:ext cx="8686800" cy="4846637"/>
          </a:xfrm>
        </p:spPr>
        <p:txBody>
          <a:bodyPr/>
          <a:lstStyle/>
          <a:p>
            <a:pPr eaLnBrk="1" hangingPunct="1"/>
            <a:r>
              <a:rPr lang="en-US" sz="2400" smtClean="0"/>
              <a:t>New IDEA 2004 regulations now allow states to discontinue the use of the discrepancy model in lieu of Response to Intervention (RTI) model.</a:t>
            </a:r>
          </a:p>
          <a:p>
            <a:pPr eaLnBrk="1" hangingPunct="1"/>
            <a:endParaRPr lang="en-US" sz="2400" smtClean="0"/>
          </a:p>
          <a:p>
            <a:pPr eaLnBrk="1" hangingPunct="1"/>
            <a:r>
              <a:rPr lang="en-US" sz="2400" smtClean="0"/>
              <a:t>Under the New IDEA/2004, ADHD children can be placed in special education under Other Health Impaired (OHI).  ADHD is today seen as other health impairments such as asthma – when the medical condition impacts on a child’s educational performance, the child can qualify for special services under OHI.</a:t>
            </a:r>
          </a:p>
          <a:p>
            <a:pPr eaLnBrk="1" hangingPunct="1"/>
            <a:endParaRPr lang="en-US" sz="24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Executive Function Dysfunction</a:t>
            </a:r>
            <a:br>
              <a:rPr lang="en-US" dirty="0"/>
            </a:br>
            <a:endParaRPr lang="en-US" dirty="0"/>
          </a:p>
        </p:txBody>
      </p:sp>
      <p:sp>
        <p:nvSpPr>
          <p:cNvPr id="61442" name="Content Placeholder 2"/>
          <p:cNvSpPr>
            <a:spLocks noGrp="1"/>
          </p:cNvSpPr>
          <p:nvPr>
            <p:ph idx="1"/>
          </p:nvPr>
        </p:nvSpPr>
        <p:spPr>
          <a:xfrm>
            <a:off x="1447800" y="1554163"/>
            <a:ext cx="7543800" cy="4525962"/>
          </a:xfrm>
        </p:spPr>
        <p:txBody>
          <a:bodyPr/>
          <a:lstStyle/>
          <a:p>
            <a:pPr algn="just" eaLnBrk="1" hangingPunct="1">
              <a:buFont typeface="Wingdings 2" pitchFamily="18" charset="2"/>
              <a:buNone/>
            </a:pPr>
            <a:r>
              <a:rPr lang="en-US" sz="2400" i="1" smtClean="0"/>
              <a:t>“I sometimes forget to turn in my homework.  Am</a:t>
            </a:r>
          </a:p>
          <a:p>
            <a:pPr algn="just" eaLnBrk="1" hangingPunct="1">
              <a:buFont typeface="Wingdings 2" pitchFamily="18" charset="2"/>
              <a:buNone/>
            </a:pPr>
            <a:r>
              <a:rPr lang="en-US" sz="2400" i="1" smtClean="0"/>
              <a:t>I stupid?  My science teacher told the class that:</a:t>
            </a:r>
          </a:p>
          <a:p>
            <a:pPr algn="just" eaLnBrk="1" hangingPunct="1">
              <a:buFont typeface="Wingdings 2" pitchFamily="18" charset="2"/>
              <a:buNone/>
            </a:pPr>
            <a:r>
              <a:rPr lang="en-US" sz="2400" i="1" smtClean="0"/>
              <a:t>“I always had an excuse for doing poorly in his</a:t>
            </a:r>
          </a:p>
          <a:p>
            <a:pPr algn="just" eaLnBrk="1" hangingPunct="1">
              <a:buFont typeface="Wingdings 2" pitchFamily="18" charset="2"/>
              <a:buNone/>
            </a:pPr>
            <a:r>
              <a:rPr lang="en-US" sz="2400" i="1" smtClean="0"/>
              <a:t>class because I had ADHD, but the rest of you</a:t>
            </a:r>
          </a:p>
          <a:p>
            <a:pPr algn="just" eaLnBrk="1" hangingPunct="1">
              <a:buFont typeface="Wingdings 2" pitchFamily="18" charset="2"/>
              <a:buNone/>
            </a:pPr>
            <a:r>
              <a:rPr lang="en-US" sz="2400" i="1" smtClean="0"/>
              <a:t>don’t”.  My teacher thinks I don’t care and I use</a:t>
            </a:r>
          </a:p>
          <a:p>
            <a:pPr algn="just" eaLnBrk="1" hangingPunct="1">
              <a:buFont typeface="Wingdings 2" pitchFamily="18" charset="2"/>
              <a:buNone/>
            </a:pPr>
            <a:r>
              <a:rPr lang="en-US" sz="2400" i="1" smtClean="0"/>
              <a:t>ADHD as an excuse.”	</a:t>
            </a:r>
          </a:p>
          <a:p>
            <a:pPr algn="ctr" eaLnBrk="1" hangingPunct="1">
              <a:buFont typeface="Wingdings 2" pitchFamily="18" charset="2"/>
              <a:buNone/>
            </a:pPr>
            <a:endParaRPr lang="en-US" sz="2400" i="1" smtClean="0"/>
          </a:p>
          <a:p>
            <a:pPr eaLnBrk="1" hangingPunct="1">
              <a:buFont typeface="Wingdings 2" pitchFamily="18" charset="2"/>
              <a:buNone/>
            </a:pPr>
            <a:r>
              <a:rPr lang="en-US" sz="2400" i="1" smtClean="0"/>
              <a:t>				- Ryan, eighth grade student</a:t>
            </a:r>
            <a:endParaRPr lang="en-US" sz="2400" smtClean="0"/>
          </a:p>
          <a:p>
            <a:pPr eaLnBrk="1" hangingPunct="1"/>
            <a:endParaRPr lang="en-US"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325562"/>
          </a:xfrm>
        </p:spPr>
        <p:txBody>
          <a:bodyPr>
            <a:normAutofit fontScale="90000"/>
          </a:bodyPr>
          <a:lstStyle/>
          <a:p>
            <a:pPr eaLnBrk="1" fontAlgn="auto" hangingPunct="1">
              <a:spcAft>
                <a:spcPts val="0"/>
              </a:spcAft>
              <a:defRPr/>
            </a:pPr>
            <a:r>
              <a:rPr lang="en-US" sz="2700" dirty="0" smtClean="0"/>
              <a:t/>
            </a:r>
            <a:br>
              <a:rPr lang="en-US" sz="2700" dirty="0" smtClean="0"/>
            </a:br>
            <a:r>
              <a:rPr lang="en-US" dirty="0" smtClean="0"/>
              <a:t/>
            </a:r>
            <a:br>
              <a:rPr lang="en-US" dirty="0" smtClean="0"/>
            </a:br>
            <a:endParaRPr lang="en-US" dirty="0"/>
          </a:p>
        </p:txBody>
      </p:sp>
      <p:sp>
        <p:nvSpPr>
          <p:cNvPr id="62466" name="Content Placeholder 2"/>
          <p:cNvSpPr>
            <a:spLocks noGrp="1"/>
          </p:cNvSpPr>
          <p:nvPr>
            <p:ph idx="1"/>
          </p:nvPr>
        </p:nvSpPr>
        <p:spPr>
          <a:xfrm>
            <a:off x="762000" y="1828800"/>
            <a:ext cx="7696200" cy="4297363"/>
          </a:xfrm>
        </p:spPr>
        <p:txBody>
          <a:bodyPr/>
          <a:lstStyle/>
          <a:p>
            <a:pPr eaLnBrk="1" hangingPunct="1">
              <a:buFont typeface="Wingdings 2" pitchFamily="18" charset="2"/>
              <a:buNone/>
            </a:pPr>
            <a:r>
              <a:rPr lang="en-US" sz="2400" b="1" smtClean="0"/>
              <a:t>  Educators can, because of misinformation, contribute to an atmosphere where ADHD children are:</a:t>
            </a:r>
            <a:endParaRPr lang="en-US" sz="2400" b="1" i="1" smtClean="0"/>
          </a:p>
          <a:p>
            <a:pPr eaLnBrk="1" hangingPunct="1">
              <a:buFont typeface="Wingdings 2" pitchFamily="18" charset="2"/>
              <a:buNone/>
            </a:pPr>
            <a:endParaRPr lang="en-US" sz="2200" i="1" smtClean="0"/>
          </a:p>
          <a:p>
            <a:pPr eaLnBrk="1" hangingPunct="1">
              <a:buFont typeface="Wingdings 2" pitchFamily="18" charset="2"/>
              <a:buNone/>
            </a:pPr>
            <a:r>
              <a:rPr lang="en-US" sz="2200" i="1" smtClean="0"/>
              <a:t>	“in danger of being emotionally traumatized by being called lazy, unmotivated, irresponsible, and other such words implying moral turpitude instead of neurodevelopmental disability or immaturity.  Probably the greatest value in recognizing the neurodevelopmental/neurocognitive domain called EF is to protect a sizable minority of children from being traumatized by what amounts to adult name-calling.” (Denckla, M.B., 2007). </a:t>
            </a:r>
            <a:endParaRPr lang="en-US" sz="2200" smtClean="0"/>
          </a:p>
          <a:p>
            <a:pPr eaLnBrk="1" hangingPunct="1">
              <a:buFont typeface="Wingdings 2" pitchFamily="18" charset="2"/>
              <a:buNone/>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eaLnBrk="1" fontAlgn="auto" hangingPunct="1">
              <a:spcAft>
                <a:spcPts val="0"/>
              </a:spcAft>
              <a:defRPr/>
            </a:pPr>
            <a:r>
              <a:rPr lang="en-US" dirty="0"/>
              <a:t> </a:t>
            </a:r>
            <a:r>
              <a:rPr lang="en-US" dirty="0" smtClean="0"/>
              <a:t>Diagnostic </a:t>
            </a:r>
            <a:r>
              <a:rPr lang="en-US" dirty="0"/>
              <a:t>Criteria</a:t>
            </a:r>
            <a:br>
              <a:rPr lang="en-US" dirty="0"/>
            </a:br>
            <a:endParaRPr lang="en-US" dirty="0"/>
          </a:p>
        </p:txBody>
      </p:sp>
      <p:sp>
        <p:nvSpPr>
          <p:cNvPr id="17410" name="Content Placeholder 2"/>
          <p:cNvSpPr>
            <a:spLocks noGrp="1"/>
          </p:cNvSpPr>
          <p:nvPr>
            <p:ph idx="1"/>
          </p:nvPr>
        </p:nvSpPr>
        <p:spPr>
          <a:xfrm>
            <a:off x="457200" y="1447800"/>
            <a:ext cx="8229600" cy="4678363"/>
          </a:xfrm>
        </p:spPr>
        <p:txBody>
          <a:bodyPr/>
          <a:lstStyle/>
          <a:p>
            <a:pPr eaLnBrk="1" hangingPunct="1"/>
            <a:r>
              <a:rPr lang="en-US" sz="2400" smtClean="0"/>
              <a:t>Essential feature is a persistent pattern of inattention and/or hyperactivity-impulsivity that is </a:t>
            </a:r>
            <a:r>
              <a:rPr lang="en-US" sz="2400" b="1" i="1" smtClean="0"/>
              <a:t>more frequent and severe</a:t>
            </a:r>
            <a:r>
              <a:rPr lang="en-US" sz="2400" smtClean="0"/>
              <a:t> than is typically observed in other children of comparable level of development.</a:t>
            </a:r>
          </a:p>
          <a:p>
            <a:pPr eaLnBrk="1" hangingPunct="1">
              <a:buFont typeface="Wingdings 2" pitchFamily="18" charset="2"/>
              <a:buNone/>
            </a:pPr>
            <a:endParaRPr lang="en-US" sz="2400" smtClean="0"/>
          </a:p>
          <a:p>
            <a:pPr eaLnBrk="1" hangingPunct="1"/>
            <a:r>
              <a:rPr lang="en-US" sz="2400" smtClean="0"/>
              <a:t>To be diagnosed with ADHD, some impairment must be </a:t>
            </a:r>
            <a:r>
              <a:rPr lang="en-US" sz="2400" b="1" i="1" smtClean="0"/>
              <a:t>present in at least two settings </a:t>
            </a:r>
            <a:r>
              <a:rPr lang="en-US" sz="2400" smtClean="0"/>
              <a:t>and there must be </a:t>
            </a:r>
            <a:r>
              <a:rPr lang="en-US" sz="2400" b="1" i="1" smtClean="0"/>
              <a:t>evidence of interference</a:t>
            </a:r>
            <a:r>
              <a:rPr lang="en-US" sz="2400" smtClean="0"/>
              <a:t> with developmentally appropriate social, academic, or occupational functioning (DSM-IV-TR 2000).</a:t>
            </a:r>
          </a:p>
          <a:p>
            <a:pPr eaLnBrk="1" hangingPunct="1">
              <a:buFont typeface="Wingdings 2" pitchFamily="18" charset="2"/>
              <a:buNone/>
            </a:pPr>
            <a:r>
              <a:rPr lang="en-US" sz="3800" smtClean="0"/>
              <a:t> </a:t>
            </a:r>
          </a:p>
          <a:p>
            <a:pPr eaLnBrk="1" hangingPunct="1"/>
            <a:endParaRPr lang="en-US"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47800"/>
          </a:xfrm>
        </p:spPr>
        <p:txBody>
          <a:bodyPr/>
          <a:lstStyle/>
          <a:p>
            <a:pPr eaLnBrk="1" fontAlgn="auto" hangingPunct="1">
              <a:spcAft>
                <a:spcPts val="0"/>
              </a:spcAft>
              <a:defRPr/>
            </a:pPr>
            <a:r>
              <a:rPr lang="en-US" dirty="0"/>
              <a:t/>
            </a:r>
            <a:br>
              <a:rPr lang="en-US" dirty="0"/>
            </a:br>
            <a:endParaRPr lang="en-US" dirty="0"/>
          </a:p>
        </p:txBody>
      </p:sp>
      <p:sp>
        <p:nvSpPr>
          <p:cNvPr id="3" name="Content Placeholder 2"/>
          <p:cNvSpPr>
            <a:spLocks noGrp="1"/>
          </p:cNvSpPr>
          <p:nvPr>
            <p:ph idx="1"/>
          </p:nvPr>
        </p:nvSpPr>
        <p:spPr>
          <a:xfrm>
            <a:off x="304800" y="1066800"/>
            <a:ext cx="8686800" cy="5013325"/>
          </a:xfrm>
        </p:spPr>
        <p:txBody>
          <a:bodyPr>
            <a:normAutofit fontScale="62500" lnSpcReduction="20000"/>
          </a:bodyPr>
          <a:lstStyle/>
          <a:p>
            <a:pPr eaLnBrk="1" fontAlgn="auto" hangingPunct="1">
              <a:spcAft>
                <a:spcPts val="0"/>
              </a:spcAft>
              <a:buFont typeface="Wingdings 2"/>
              <a:buNone/>
              <a:defRPr/>
            </a:pPr>
            <a:r>
              <a:rPr lang="en-US" sz="4500" dirty="0" smtClean="0"/>
              <a:t>Snap Shot Overview of Executive Function Processes</a:t>
            </a:r>
          </a:p>
          <a:p>
            <a:pPr algn="ctr" eaLnBrk="1" fontAlgn="auto" hangingPunct="1">
              <a:spcAft>
                <a:spcPts val="0"/>
              </a:spcAft>
              <a:buFont typeface="Wingdings 2"/>
              <a:buNone/>
              <a:defRPr/>
            </a:pPr>
            <a:endParaRPr lang="en-US" dirty="0" smtClean="0"/>
          </a:p>
          <a:p>
            <a:pPr algn="ctr" eaLnBrk="1" fontAlgn="auto" hangingPunct="1">
              <a:spcAft>
                <a:spcPts val="0"/>
              </a:spcAft>
              <a:buFont typeface="Wingdings 2"/>
              <a:buNone/>
              <a:defRPr/>
            </a:pPr>
            <a:r>
              <a:rPr lang="en-US" sz="3800" dirty="0" smtClean="0"/>
              <a:t>(</a:t>
            </a:r>
            <a:r>
              <a:rPr lang="en-US" sz="3800" dirty="0"/>
              <a:t>Meltzer, L., &amp; Krishnan, K., 2007</a:t>
            </a:r>
            <a:r>
              <a:rPr lang="en-US" sz="3800" dirty="0" smtClean="0"/>
              <a:t>)</a:t>
            </a:r>
            <a:endParaRPr lang="en-US" sz="3800" dirty="0"/>
          </a:p>
          <a:p>
            <a:pPr eaLnBrk="1" fontAlgn="auto" hangingPunct="1">
              <a:spcAft>
                <a:spcPts val="0"/>
              </a:spcAft>
              <a:buFont typeface="Wingdings 2"/>
              <a:buChar char=""/>
              <a:defRPr/>
            </a:pPr>
            <a:endParaRPr lang="en-US" sz="3800" dirty="0" smtClean="0"/>
          </a:p>
          <a:p>
            <a:pPr eaLnBrk="1" fontAlgn="auto" hangingPunct="1">
              <a:spcAft>
                <a:spcPts val="0"/>
              </a:spcAft>
              <a:buFont typeface="Wingdings" pitchFamily="2" charset="2"/>
              <a:buChar char="Ø"/>
              <a:defRPr/>
            </a:pPr>
            <a:r>
              <a:rPr lang="en-US" sz="3800" dirty="0" smtClean="0"/>
              <a:t>Selecting </a:t>
            </a:r>
            <a:r>
              <a:rPr lang="en-US" sz="3800" dirty="0"/>
              <a:t>relevant task goals</a:t>
            </a:r>
          </a:p>
          <a:p>
            <a:pPr eaLnBrk="1" fontAlgn="auto" hangingPunct="1">
              <a:spcAft>
                <a:spcPts val="0"/>
              </a:spcAft>
              <a:buFont typeface="Wingdings 2"/>
              <a:buNone/>
              <a:defRPr/>
            </a:pPr>
            <a:r>
              <a:rPr lang="en-US" sz="3800" dirty="0"/>
              <a:t> </a:t>
            </a:r>
          </a:p>
          <a:p>
            <a:pPr eaLnBrk="1" fontAlgn="auto" hangingPunct="1">
              <a:spcAft>
                <a:spcPts val="0"/>
              </a:spcAft>
              <a:buFont typeface="Wingdings" pitchFamily="2" charset="2"/>
              <a:buChar char="Ø"/>
              <a:defRPr/>
            </a:pPr>
            <a:r>
              <a:rPr lang="en-US" sz="3800" dirty="0"/>
              <a:t>Planning and organizing information and ideas.</a:t>
            </a:r>
          </a:p>
          <a:p>
            <a:pPr eaLnBrk="1" fontAlgn="auto" hangingPunct="1">
              <a:spcAft>
                <a:spcPts val="0"/>
              </a:spcAft>
              <a:buFont typeface="Wingdings 2"/>
              <a:buNone/>
              <a:defRPr/>
            </a:pPr>
            <a:r>
              <a:rPr lang="en-US" sz="3800" dirty="0"/>
              <a:t> </a:t>
            </a:r>
          </a:p>
          <a:p>
            <a:pPr eaLnBrk="1" fontAlgn="auto" hangingPunct="1">
              <a:spcAft>
                <a:spcPts val="0"/>
              </a:spcAft>
              <a:buFont typeface="Wingdings" pitchFamily="2" charset="2"/>
              <a:buChar char="Ø"/>
              <a:defRPr/>
            </a:pPr>
            <a:r>
              <a:rPr lang="en-US" sz="3800" dirty="0"/>
              <a:t>Prioritizing and focusing on relevant themes rather than irrelevant details.</a:t>
            </a:r>
          </a:p>
          <a:p>
            <a:pPr eaLnBrk="1" fontAlgn="auto" hangingPunct="1">
              <a:spcAft>
                <a:spcPts val="0"/>
              </a:spcAft>
              <a:buFont typeface="Wingdings" pitchFamily="2" charset="2"/>
              <a:buChar char="Ø"/>
              <a:defRPr/>
            </a:pPr>
            <a:endParaRPr lang="en-US" sz="3800" dirty="0"/>
          </a:p>
          <a:p>
            <a:pPr eaLnBrk="1" fontAlgn="auto" hangingPunct="1">
              <a:spcAft>
                <a:spcPts val="0"/>
              </a:spcAft>
              <a:buFont typeface="Wingdings" pitchFamily="2" charset="2"/>
              <a:buChar char="Ø"/>
              <a:defRPr/>
            </a:pPr>
            <a:r>
              <a:rPr lang="en-US" sz="3800" dirty="0"/>
              <a:t>Initiating and sustaining activities</a:t>
            </a:r>
          </a:p>
          <a:p>
            <a:pPr eaLnBrk="1" fontAlgn="auto" hangingPunct="1">
              <a:spcAft>
                <a:spcPts val="0"/>
              </a:spcAft>
              <a:buFont typeface="Wingdings 2"/>
              <a:buNone/>
              <a:defRPr/>
            </a:pPr>
            <a:r>
              <a:rPr lang="en-US" dirty="0"/>
              <a:t> </a:t>
            </a:r>
          </a:p>
          <a:p>
            <a:pPr eaLnBrk="1" fontAlgn="auto" hangingPunct="1">
              <a:spcAft>
                <a:spcPts val="0"/>
              </a:spcAft>
              <a:buFont typeface="Wingdings 2"/>
              <a:buNone/>
              <a:defRPr/>
            </a:pP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47800"/>
          </a:xfrm>
        </p:spPr>
        <p:txBody>
          <a:bodyPr/>
          <a:lstStyle/>
          <a:p>
            <a:pPr eaLnBrk="1" fontAlgn="auto" hangingPunct="1">
              <a:spcAft>
                <a:spcPts val="0"/>
              </a:spcAft>
              <a:defRPr/>
            </a:pPr>
            <a:r>
              <a:rPr lang="en-US" dirty="0"/>
              <a:t/>
            </a:r>
            <a:br>
              <a:rPr lang="en-US" dirty="0"/>
            </a:br>
            <a:endParaRPr lang="en-US" dirty="0"/>
          </a:p>
        </p:txBody>
      </p:sp>
      <p:sp>
        <p:nvSpPr>
          <p:cNvPr id="3" name="Content Placeholder 2"/>
          <p:cNvSpPr>
            <a:spLocks noGrp="1"/>
          </p:cNvSpPr>
          <p:nvPr>
            <p:ph idx="1"/>
          </p:nvPr>
        </p:nvSpPr>
        <p:spPr>
          <a:xfrm>
            <a:off x="304800" y="762000"/>
            <a:ext cx="8686800" cy="5318125"/>
          </a:xfrm>
        </p:spPr>
        <p:txBody>
          <a:bodyPr>
            <a:normAutofit fontScale="70000" lnSpcReduction="20000"/>
          </a:bodyPr>
          <a:lstStyle/>
          <a:p>
            <a:pPr eaLnBrk="1" fontAlgn="auto" hangingPunct="1">
              <a:spcAft>
                <a:spcPts val="0"/>
              </a:spcAft>
              <a:buFont typeface="Wingdings 2"/>
              <a:buNone/>
              <a:defRPr/>
            </a:pPr>
            <a:endParaRPr lang="en-US" sz="4000" dirty="0" smtClean="0"/>
          </a:p>
          <a:p>
            <a:pPr eaLnBrk="1" fontAlgn="auto" hangingPunct="1">
              <a:spcAft>
                <a:spcPts val="0"/>
              </a:spcAft>
              <a:buFont typeface="Wingdings 2"/>
              <a:buNone/>
              <a:defRPr/>
            </a:pPr>
            <a:r>
              <a:rPr lang="en-US" sz="4000" dirty="0" smtClean="0"/>
              <a:t>Snap Shot Overview of Executive Function Processes</a:t>
            </a:r>
          </a:p>
          <a:p>
            <a:pPr algn="ctr" eaLnBrk="1" fontAlgn="auto" hangingPunct="1">
              <a:spcAft>
                <a:spcPts val="0"/>
              </a:spcAft>
              <a:buFont typeface="Wingdings 2"/>
              <a:buNone/>
              <a:defRPr/>
            </a:pPr>
            <a:endParaRPr lang="en-US" dirty="0" smtClean="0"/>
          </a:p>
          <a:p>
            <a:pPr algn="ctr" eaLnBrk="1" fontAlgn="auto" hangingPunct="1">
              <a:spcAft>
                <a:spcPts val="0"/>
              </a:spcAft>
              <a:buFont typeface="Wingdings 2"/>
              <a:buNone/>
              <a:defRPr/>
            </a:pPr>
            <a:r>
              <a:rPr lang="en-US" sz="3400" dirty="0" smtClean="0"/>
              <a:t>(</a:t>
            </a:r>
            <a:r>
              <a:rPr lang="en-US" sz="3400" dirty="0"/>
              <a:t>Meltzer, L., &amp; Krishnan, K., 2007)</a:t>
            </a:r>
          </a:p>
          <a:p>
            <a:pPr eaLnBrk="1" fontAlgn="auto" hangingPunct="1">
              <a:spcAft>
                <a:spcPts val="0"/>
              </a:spcAft>
              <a:buFont typeface="Wingdings 2"/>
              <a:buNone/>
              <a:defRPr/>
            </a:pPr>
            <a:r>
              <a:rPr lang="en-US" sz="3400" dirty="0"/>
              <a:t> </a:t>
            </a:r>
          </a:p>
          <a:p>
            <a:pPr eaLnBrk="1" fontAlgn="auto" hangingPunct="1">
              <a:spcAft>
                <a:spcPts val="0"/>
              </a:spcAft>
              <a:buFont typeface="Wingdings 2"/>
              <a:buNone/>
              <a:defRPr/>
            </a:pPr>
            <a:r>
              <a:rPr lang="en-US" sz="3400" dirty="0" smtClean="0"/>
              <a:t> Cont.</a:t>
            </a:r>
          </a:p>
          <a:p>
            <a:pPr eaLnBrk="1" fontAlgn="auto" hangingPunct="1">
              <a:spcAft>
                <a:spcPts val="0"/>
              </a:spcAft>
              <a:buFont typeface="Wingdings 2"/>
              <a:buNone/>
              <a:defRPr/>
            </a:pPr>
            <a:endParaRPr lang="en-US" sz="3400" dirty="0"/>
          </a:p>
          <a:p>
            <a:pPr eaLnBrk="1" fontAlgn="auto" hangingPunct="1">
              <a:spcAft>
                <a:spcPts val="0"/>
              </a:spcAft>
              <a:buFont typeface="Wingdings" pitchFamily="2" charset="2"/>
              <a:buChar char="Ø"/>
              <a:defRPr/>
            </a:pPr>
            <a:r>
              <a:rPr lang="en-US" sz="3400" dirty="0"/>
              <a:t>Holding information in working memory</a:t>
            </a:r>
          </a:p>
          <a:p>
            <a:pPr eaLnBrk="1" fontAlgn="auto" hangingPunct="1">
              <a:spcAft>
                <a:spcPts val="0"/>
              </a:spcAft>
              <a:buFont typeface="Wingdings 2"/>
              <a:buNone/>
              <a:defRPr/>
            </a:pPr>
            <a:r>
              <a:rPr lang="en-US" sz="3400" dirty="0"/>
              <a:t> </a:t>
            </a:r>
          </a:p>
          <a:p>
            <a:pPr eaLnBrk="1" fontAlgn="auto" hangingPunct="1">
              <a:spcAft>
                <a:spcPts val="0"/>
              </a:spcAft>
              <a:buFont typeface="Wingdings" pitchFamily="2" charset="2"/>
              <a:buChar char="Ø"/>
              <a:defRPr/>
            </a:pPr>
            <a:r>
              <a:rPr lang="en-US" sz="3400" dirty="0"/>
              <a:t>Shifting strategies flexibly</a:t>
            </a:r>
          </a:p>
          <a:p>
            <a:pPr eaLnBrk="1" fontAlgn="auto" hangingPunct="1">
              <a:spcAft>
                <a:spcPts val="0"/>
              </a:spcAft>
              <a:buFont typeface="Wingdings 2"/>
              <a:buNone/>
              <a:defRPr/>
            </a:pPr>
            <a:r>
              <a:rPr lang="en-US" sz="3400" dirty="0"/>
              <a:t> </a:t>
            </a:r>
          </a:p>
          <a:p>
            <a:pPr eaLnBrk="1" fontAlgn="auto" hangingPunct="1">
              <a:spcAft>
                <a:spcPts val="0"/>
              </a:spcAft>
              <a:buFont typeface="Wingdings" pitchFamily="2" charset="2"/>
              <a:buChar char="Ø"/>
              <a:defRPr/>
            </a:pPr>
            <a:r>
              <a:rPr lang="en-US" sz="3400" dirty="0"/>
              <a:t>Inhibiting competing actions</a:t>
            </a:r>
          </a:p>
          <a:p>
            <a:pPr eaLnBrk="1" fontAlgn="auto" hangingPunct="1">
              <a:spcAft>
                <a:spcPts val="0"/>
              </a:spcAft>
              <a:buFont typeface="Wingdings" pitchFamily="2" charset="2"/>
              <a:buChar char="Ø"/>
              <a:defRPr/>
            </a:pPr>
            <a:endParaRPr lang="en-US" sz="3400" dirty="0"/>
          </a:p>
          <a:p>
            <a:pPr eaLnBrk="1" fontAlgn="auto" hangingPunct="1">
              <a:spcAft>
                <a:spcPts val="0"/>
              </a:spcAft>
              <a:buFont typeface="Wingdings" pitchFamily="2" charset="2"/>
              <a:buChar char="Ø"/>
              <a:defRPr/>
            </a:pPr>
            <a:r>
              <a:rPr lang="en-US" sz="3400" dirty="0"/>
              <a:t>Self-monitoring, checking, and regulating behavior</a:t>
            </a:r>
          </a:p>
          <a:p>
            <a:pPr eaLnBrk="1" fontAlgn="auto" hangingPunct="1">
              <a:spcAft>
                <a:spcPts val="0"/>
              </a:spcAft>
              <a:buFont typeface="Wingdings 2"/>
              <a:buNone/>
              <a:defRPr/>
            </a:pP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What Are Executive Functions?</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eaLnBrk="1" fontAlgn="auto" hangingPunct="1">
              <a:spcAft>
                <a:spcPts val="0"/>
              </a:spcAft>
              <a:buFont typeface="Wingdings 2"/>
              <a:buChar char=""/>
              <a:defRPr/>
            </a:pPr>
            <a:r>
              <a:rPr lang="en-US" sz="3100" dirty="0"/>
              <a:t>The term </a:t>
            </a:r>
            <a:r>
              <a:rPr lang="en-US" sz="3100" i="1" dirty="0"/>
              <a:t>executive functions</a:t>
            </a:r>
            <a:r>
              <a:rPr lang="en-US" sz="3100" dirty="0"/>
              <a:t> refers to an individual’s self-directed actions that  are used to help that person regulate his or her behavior, that is, actions a person performs that help him or her exert more self-control and better reach his or her goals.  Executive functions represent the internalization of behavior that helps us anticipate changes in the environment and events that lie ahead in time.  It provides a sense of readiness, the ability to inhibit habitual responses, delaying gratification, and adjusting ones actions to changing conditions. It is, in some ways, a cognitive process that serves as a kind of supervisor or scheduler that helps one select a strategy to integrate information from different sources (Lougy, et. al., 2009).</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sz="1100" dirty="0"/>
          </a:p>
        </p:txBody>
      </p:sp>
      <p:sp>
        <p:nvSpPr>
          <p:cNvPr id="3" name="Content Placeholder 2"/>
          <p:cNvSpPr>
            <a:spLocks noGrp="1"/>
          </p:cNvSpPr>
          <p:nvPr>
            <p:ph idx="1"/>
          </p:nvPr>
        </p:nvSpPr>
        <p:spPr>
          <a:xfrm>
            <a:off x="304800" y="1066800"/>
            <a:ext cx="8686800" cy="5013325"/>
          </a:xfrm>
        </p:spPr>
        <p:txBody>
          <a:bodyPr>
            <a:normAutofit lnSpcReduction="10000"/>
          </a:bodyPr>
          <a:lstStyle/>
          <a:p>
            <a:pPr eaLnBrk="1" fontAlgn="auto" hangingPunct="1">
              <a:spcAft>
                <a:spcPts val="0"/>
              </a:spcAft>
              <a:buFont typeface="Wingdings 2"/>
              <a:buNone/>
              <a:defRPr/>
            </a:pPr>
            <a:r>
              <a:rPr lang="en-US" sz="3000" b="1" dirty="0" smtClean="0"/>
              <a:t>Executive Functions Work Together in Various Combinations (Thomas Brown, Ph.D.)</a:t>
            </a:r>
          </a:p>
          <a:p>
            <a:pPr eaLnBrk="1" fontAlgn="auto" hangingPunct="1">
              <a:spcAft>
                <a:spcPts val="0"/>
              </a:spcAft>
              <a:buFont typeface="Wingdings 2"/>
              <a:buNone/>
              <a:defRPr/>
            </a:pPr>
            <a:endParaRPr lang="en-US" dirty="0" smtClean="0"/>
          </a:p>
          <a:p>
            <a:pPr eaLnBrk="1" fontAlgn="auto" hangingPunct="1">
              <a:spcAft>
                <a:spcPts val="0"/>
              </a:spcAft>
              <a:buFont typeface="Wingdings 2"/>
              <a:buNone/>
              <a:defRPr/>
            </a:pPr>
            <a:r>
              <a:rPr lang="en-US" sz="2500" dirty="0" smtClean="0"/>
              <a:t>Cluster 1: Organizing, Prioritizing, and Activating Tasks</a:t>
            </a:r>
          </a:p>
          <a:p>
            <a:pPr eaLnBrk="1" fontAlgn="auto" hangingPunct="1">
              <a:spcAft>
                <a:spcPts val="0"/>
              </a:spcAft>
              <a:buFont typeface="Wingdings 2"/>
              <a:buNone/>
              <a:defRPr/>
            </a:pPr>
            <a:r>
              <a:rPr lang="en-US" sz="2500" dirty="0" smtClean="0"/>
              <a:t> </a:t>
            </a:r>
          </a:p>
          <a:p>
            <a:pPr lvl="1" eaLnBrk="1" fontAlgn="auto" hangingPunct="1">
              <a:spcAft>
                <a:spcPts val="0"/>
              </a:spcAft>
              <a:buFont typeface="Wingdings" pitchFamily="2" charset="2"/>
              <a:buChar char="Ø"/>
              <a:defRPr/>
            </a:pPr>
            <a:r>
              <a:rPr lang="en-US" sz="2500" dirty="0" smtClean="0"/>
              <a:t>Difficulty getting started on tasks (completing homework, doing chores, classroom assignments)</a:t>
            </a:r>
          </a:p>
          <a:p>
            <a:pPr eaLnBrk="1" fontAlgn="auto" hangingPunct="1">
              <a:spcAft>
                <a:spcPts val="0"/>
              </a:spcAft>
              <a:buFont typeface="Wingdings 2"/>
              <a:buNone/>
              <a:defRPr/>
            </a:pPr>
            <a:r>
              <a:rPr lang="en-US" sz="2500" dirty="0" smtClean="0"/>
              <a:t> </a:t>
            </a:r>
          </a:p>
          <a:p>
            <a:pPr lvl="1" eaLnBrk="1" fontAlgn="auto" hangingPunct="1">
              <a:spcAft>
                <a:spcPts val="0"/>
              </a:spcAft>
              <a:buFont typeface="Wingdings" pitchFamily="2" charset="2"/>
              <a:buChar char="Ø"/>
              <a:defRPr/>
            </a:pPr>
            <a:r>
              <a:rPr lang="en-US" sz="2500" dirty="0" smtClean="0"/>
              <a:t>Procrastinating is often a major problem, particularly with tasks not intrinsically interesting.</a:t>
            </a:r>
          </a:p>
          <a:p>
            <a:pPr eaLnBrk="1" fontAlgn="auto" hangingPunct="1">
              <a:spcAft>
                <a:spcPts val="0"/>
              </a:spcAft>
              <a:buFont typeface="Wingdings 2"/>
              <a:buNone/>
              <a:defRPr/>
            </a:pPr>
            <a:r>
              <a:rPr lang="en-US" dirty="0" smtClean="0"/>
              <a:t> </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sz="1100" dirty="0"/>
          </a:p>
        </p:txBody>
      </p:sp>
      <p:sp>
        <p:nvSpPr>
          <p:cNvPr id="3" name="Content Placeholder 2"/>
          <p:cNvSpPr>
            <a:spLocks noGrp="1"/>
          </p:cNvSpPr>
          <p:nvPr>
            <p:ph idx="1"/>
          </p:nvPr>
        </p:nvSpPr>
        <p:spPr/>
        <p:txBody>
          <a:bodyPr>
            <a:normAutofit fontScale="77500" lnSpcReduction="20000"/>
          </a:bodyPr>
          <a:lstStyle/>
          <a:p>
            <a:pPr eaLnBrk="1" fontAlgn="auto" hangingPunct="1">
              <a:spcAft>
                <a:spcPts val="0"/>
              </a:spcAft>
              <a:buFont typeface="Wingdings 2"/>
              <a:buNone/>
              <a:defRPr/>
            </a:pPr>
            <a:r>
              <a:rPr lang="en-US" sz="3600" b="1" dirty="0" smtClean="0"/>
              <a:t>Executive Functions Work Together in Various Combinations (Thomas Brown, Ph.D.)</a:t>
            </a:r>
          </a:p>
          <a:p>
            <a:pPr eaLnBrk="1" fontAlgn="auto" hangingPunct="1">
              <a:spcAft>
                <a:spcPts val="0"/>
              </a:spcAft>
              <a:buFont typeface="Wingdings 2"/>
              <a:buNone/>
              <a:defRPr/>
            </a:pPr>
            <a:endParaRPr lang="en-US" dirty="0" smtClean="0"/>
          </a:p>
          <a:p>
            <a:pPr eaLnBrk="1" fontAlgn="auto" hangingPunct="1">
              <a:spcAft>
                <a:spcPts val="0"/>
              </a:spcAft>
              <a:buFont typeface="Wingdings 2"/>
              <a:buNone/>
              <a:defRPr/>
            </a:pPr>
            <a:r>
              <a:rPr lang="en-US" dirty="0" smtClean="0"/>
              <a:t>Cluster 1, cont.</a:t>
            </a:r>
          </a:p>
          <a:p>
            <a:pPr eaLnBrk="1" fontAlgn="auto" hangingPunct="1">
              <a:spcAft>
                <a:spcPts val="0"/>
              </a:spcAft>
              <a:buFont typeface="Wingdings 2"/>
              <a:buNone/>
              <a:defRPr/>
            </a:pPr>
            <a:r>
              <a:rPr lang="en-US" dirty="0" smtClean="0"/>
              <a:t> </a:t>
            </a:r>
          </a:p>
          <a:p>
            <a:pPr lvl="1" eaLnBrk="1" fontAlgn="auto" hangingPunct="1">
              <a:spcAft>
                <a:spcPts val="0"/>
              </a:spcAft>
              <a:buFont typeface="Wingdings" pitchFamily="2" charset="2"/>
              <a:buChar char="Ø"/>
              <a:defRPr/>
            </a:pPr>
            <a:r>
              <a:rPr lang="en-US" dirty="0" smtClean="0"/>
              <a:t>Difficulty attending to what is most important to attend to.</a:t>
            </a:r>
          </a:p>
          <a:p>
            <a:pPr eaLnBrk="1" fontAlgn="auto" hangingPunct="1">
              <a:spcAft>
                <a:spcPts val="0"/>
              </a:spcAft>
              <a:buFont typeface="Wingdings 2"/>
              <a:buNone/>
              <a:defRPr/>
            </a:pPr>
            <a:r>
              <a:rPr lang="en-US" dirty="0" smtClean="0"/>
              <a:t> </a:t>
            </a:r>
          </a:p>
          <a:p>
            <a:pPr lvl="1" eaLnBrk="1" fontAlgn="auto" hangingPunct="1">
              <a:spcAft>
                <a:spcPts val="0"/>
              </a:spcAft>
              <a:buFont typeface="Wingdings" pitchFamily="2" charset="2"/>
              <a:buChar char="Ø"/>
              <a:defRPr/>
            </a:pPr>
            <a:r>
              <a:rPr lang="en-US" dirty="0" smtClean="0"/>
              <a:t>Report recurrent failure to notice critical details (putting name at top of paper, noticing (+) versus (-) in a math quiz.</a:t>
            </a:r>
          </a:p>
          <a:p>
            <a:pPr eaLnBrk="1" fontAlgn="auto" hangingPunct="1">
              <a:spcAft>
                <a:spcPts val="0"/>
              </a:spcAft>
              <a:buFont typeface="Wingdings 2"/>
              <a:buNone/>
              <a:defRPr/>
            </a:pPr>
            <a:r>
              <a:rPr lang="en-US" dirty="0" smtClean="0"/>
              <a:t> </a:t>
            </a:r>
          </a:p>
          <a:p>
            <a:pPr lvl="1" eaLnBrk="1" fontAlgn="auto" hangingPunct="1">
              <a:spcAft>
                <a:spcPts val="0"/>
              </a:spcAft>
              <a:buFont typeface="Wingdings" pitchFamily="2" charset="2"/>
              <a:buChar char="Ø"/>
              <a:defRPr/>
            </a:pPr>
            <a:r>
              <a:rPr lang="en-US" dirty="0" smtClean="0"/>
              <a:t>Difficulty figuring out how long a project will take or prioritizing and putting items ahead of others.</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eaLnBrk="1" fontAlgn="auto" hangingPunct="1">
              <a:spcAft>
                <a:spcPts val="0"/>
              </a:spcAft>
              <a:defRPr/>
            </a:pPr>
            <a:endParaRPr lang="en-US" sz="2400" dirty="0"/>
          </a:p>
        </p:txBody>
      </p:sp>
      <p:sp>
        <p:nvSpPr>
          <p:cNvPr id="3" name="Content Placeholder 2"/>
          <p:cNvSpPr>
            <a:spLocks noGrp="1"/>
          </p:cNvSpPr>
          <p:nvPr>
            <p:ph idx="1"/>
          </p:nvPr>
        </p:nvSpPr>
        <p:spPr/>
        <p:txBody>
          <a:bodyPr>
            <a:normAutofit fontScale="92500" lnSpcReduction="20000"/>
          </a:bodyPr>
          <a:lstStyle/>
          <a:p>
            <a:pPr eaLnBrk="1" fontAlgn="auto" hangingPunct="1">
              <a:spcAft>
                <a:spcPts val="0"/>
              </a:spcAft>
              <a:buFont typeface="Wingdings 2"/>
              <a:buNone/>
              <a:defRPr/>
            </a:pPr>
            <a:r>
              <a:rPr lang="en-US" sz="3000" b="1" dirty="0" smtClean="0"/>
              <a:t>Executive Functions Work Together in Various Combinations (Thomas Brown, Ph.D.)</a:t>
            </a:r>
          </a:p>
          <a:p>
            <a:pPr eaLnBrk="1" fontAlgn="auto" hangingPunct="1">
              <a:spcAft>
                <a:spcPts val="0"/>
              </a:spcAft>
              <a:buFont typeface="Wingdings 2"/>
              <a:buNone/>
              <a:defRPr/>
            </a:pPr>
            <a:endParaRPr lang="en-US" sz="2200" dirty="0" smtClean="0"/>
          </a:p>
          <a:p>
            <a:pPr eaLnBrk="1" fontAlgn="auto" hangingPunct="1">
              <a:spcAft>
                <a:spcPts val="0"/>
              </a:spcAft>
              <a:buFont typeface="Wingdings 2"/>
              <a:buNone/>
              <a:defRPr/>
            </a:pPr>
            <a:r>
              <a:rPr lang="en-US" sz="2600" dirty="0" smtClean="0"/>
              <a:t>Cluster 2: Focusing, Sustaining, and Shifting Attention to Tasks</a:t>
            </a:r>
          </a:p>
          <a:p>
            <a:pPr eaLnBrk="1" fontAlgn="auto" hangingPunct="1">
              <a:spcAft>
                <a:spcPts val="0"/>
              </a:spcAft>
              <a:buFont typeface="Wingdings 2"/>
              <a:buNone/>
              <a:defRPr/>
            </a:pPr>
            <a:r>
              <a:rPr lang="en-US" sz="2600" dirty="0" smtClean="0"/>
              <a:t> </a:t>
            </a:r>
          </a:p>
          <a:p>
            <a:pPr lvl="1" eaLnBrk="1" fontAlgn="auto" hangingPunct="1">
              <a:spcAft>
                <a:spcPts val="0"/>
              </a:spcAft>
              <a:buFont typeface="Wingdings" pitchFamily="2" charset="2"/>
              <a:buChar char="Ø"/>
              <a:defRPr/>
            </a:pPr>
            <a:r>
              <a:rPr lang="en-US" sz="2600" dirty="0" smtClean="0"/>
              <a:t>Difficulty sustaining attention long enough on a task to complete it.</a:t>
            </a:r>
          </a:p>
          <a:p>
            <a:pPr eaLnBrk="1" fontAlgn="auto" hangingPunct="1">
              <a:spcAft>
                <a:spcPts val="0"/>
              </a:spcAft>
              <a:buFont typeface="Wingdings 2"/>
              <a:buNone/>
              <a:defRPr/>
            </a:pPr>
            <a:endParaRPr lang="en-US" sz="2600" dirty="0" smtClean="0"/>
          </a:p>
          <a:p>
            <a:pPr lvl="1" eaLnBrk="1" fontAlgn="auto" hangingPunct="1">
              <a:spcAft>
                <a:spcPts val="0"/>
              </a:spcAft>
              <a:buFont typeface="Wingdings" pitchFamily="2" charset="2"/>
              <a:buChar char="Ø"/>
              <a:defRPr/>
            </a:pPr>
            <a:r>
              <a:rPr lang="en-US" sz="2600" dirty="0" smtClean="0"/>
              <a:t>Difficulty with selective attention (listening on the telephone or the words printed on a page).</a:t>
            </a:r>
          </a:p>
          <a:p>
            <a:pPr eaLnBrk="1" fontAlgn="auto" hangingPunct="1">
              <a:spcAft>
                <a:spcPts val="0"/>
              </a:spcAft>
              <a:buFont typeface="Wingdings 2"/>
              <a:buNone/>
              <a:defRPr/>
            </a:pPr>
            <a:endParaRPr lang="en-US" sz="2600" dirty="0" smtClean="0"/>
          </a:p>
          <a:p>
            <a:pPr lvl="1" eaLnBrk="1" fontAlgn="auto" hangingPunct="1">
              <a:spcAft>
                <a:spcPts val="0"/>
              </a:spcAft>
              <a:buFont typeface="Wingdings" pitchFamily="2" charset="2"/>
              <a:buChar char="Ø"/>
              <a:defRPr/>
            </a:pPr>
            <a:r>
              <a:rPr lang="en-US" sz="2600" dirty="0" smtClean="0"/>
              <a:t>Easily drawn away from a project by distractions. </a:t>
            </a:r>
          </a:p>
          <a:p>
            <a:pPr eaLnBrk="1" fontAlgn="auto" hangingPunct="1">
              <a:spcAft>
                <a:spcPts val="0"/>
              </a:spcAft>
              <a:buFont typeface="Wingdings" pitchFamily="2" charset="2"/>
              <a:buChar char="Ø"/>
              <a:defRPr/>
            </a:pPr>
            <a:endParaRPr lang="en-US" sz="2200" dirty="0" smtClean="0"/>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eaLnBrk="1" fontAlgn="auto" hangingPunct="1">
              <a:spcAft>
                <a:spcPts val="0"/>
              </a:spcAft>
              <a:defRPr/>
            </a:pPr>
            <a:endParaRPr lang="en-US" sz="2400" dirty="0"/>
          </a:p>
        </p:txBody>
      </p:sp>
      <p:sp>
        <p:nvSpPr>
          <p:cNvPr id="69634" name="Content Placeholder 2"/>
          <p:cNvSpPr>
            <a:spLocks noGrp="1"/>
          </p:cNvSpPr>
          <p:nvPr>
            <p:ph idx="1"/>
          </p:nvPr>
        </p:nvSpPr>
        <p:spPr/>
        <p:txBody>
          <a:bodyPr/>
          <a:lstStyle/>
          <a:p>
            <a:pPr eaLnBrk="1" hangingPunct="1">
              <a:buFont typeface="Wingdings 2" pitchFamily="18" charset="2"/>
              <a:buNone/>
            </a:pPr>
            <a:r>
              <a:rPr lang="en-US" sz="2800" b="1" smtClean="0"/>
              <a:t>Executive Functions Work Together in Various Combinations (Thomas Brown, Ph.D.)</a:t>
            </a:r>
          </a:p>
          <a:p>
            <a:pPr eaLnBrk="1" hangingPunct="1">
              <a:buFont typeface="Wingdings 2" pitchFamily="18" charset="2"/>
              <a:buNone/>
            </a:pPr>
            <a:endParaRPr lang="en-US" sz="2200" smtClean="0"/>
          </a:p>
          <a:p>
            <a:pPr eaLnBrk="1" hangingPunct="1">
              <a:buFont typeface="Wingdings 2" pitchFamily="18" charset="2"/>
              <a:buNone/>
            </a:pPr>
            <a:r>
              <a:rPr lang="en-US" sz="2400" smtClean="0"/>
              <a:t>Cluster 2, cont.</a:t>
            </a:r>
          </a:p>
          <a:p>
            <a:pPr eaLnBrk="1" hangingPunct="1">
              <a:buFont typeface="Wingdings 2" pitchFamily="18" charset="2"/>
              <a:buNone/>
            </a:pPr>
            <a:r>
              <a:rPr lang="en-US" sz="2400" smtClean="0"/>
              <a:t> </a:t>
            </a:r>
          </a:p>
          <a:p>
            <a:pPr lvl="1" eaLnBrk="1" hangingPunct="1">
              <a:buFont typeface="Wingdings" pitchFamily="2" charset="2"/>
              <a:buChar char="Ø"/>
            </a:pPr>
            <a:r>
              <a:rPr lang="en-US" sz="2400" smtClean="0"/>
              <a:t>Difficulty ignoring a myriad of thoughts, background noises, or room distractions. </a:t>
            </a:r>
          </a:p>
          <a:p>
            <a:pPr eaLnBrk="1" hangingPunct="1">
              <a:buFont typeface="Wingdings" pitchFamily="2" charset="2"/>
              <a:buChar char="Ø"/>
            </a:pPr>
            <a:endParaRPr lang="en-US" sz="2400" smtClean="0"/>
          </a:p>
          <a:p>
            <a:pPr lvl="1" eaLnBrk="1" hangingPunct="1">
              <a:buFont typeface="Wingdings" pitchFamily="2" charset="2"/>
              <a:buChar char="Ø"/>
            </a:pPr>
            <a:r>
              <a:rPr lang="en-US" sz="2400" smtClean="0"/>
              <a:t>Unable to stop focusing on one thing so they can redirect their attention to what is important.</a:t>
            </a:r>
          </a:p>
          <a:p>
            <a:pPr eaLnBrk="1" hangingPunct="1"/>
            <a:endParaRPr lang="en-US"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sz="2400" dirty="0"/>
          </a:p>
        </p:txBody>
      </p:sp>
      <p:sp>
        <p:nvSpPr>
          <p:cNvPr id="3" name="Content Placeholder 2"/>
          <p:cNvSpPr>
            <a:spLocks noGrp="1"/>
          </p:cNvSpPr>
          <p:nvPr>
            <p:ph idx="1"/>
          </p:nvPr>
        </p:nvSpPr>
        <p:spPr/>
        <p:txBody>
          <a:bodyPr>
            <a:normAutofit fontScale="92500" lnSpcReduction="20000"/>
          </a:bodyPr>
          <a:lstStyle/>
          <a:p>
            <a:pPr eaLnBrk="1" fontAlgn="auto" hangingPunct="1">
              <a:spcAft>
                <a:spcPts val="0"/>
              </a:spcAft>
              <a:buFont typeface="Wingdings 2"/>
              <a:buNone/>
              <a:defRPr/>
            </a:pPr>
            <a:r>
              <a:rPr lang="en-US" sz="3000" b="1" dirty="0" smtClean="0"/>
              <a:t>Executive Functions Work Together in Various Combinations (Thomas Brown, Ph.D.)</a:t>
            </a:r>
          </a:p>
          <a:p>
            <a:pPr eaLnBrk="1" fontAlgn="auto" hangingPunct="1">
              <a:spcAft>
                <a:spcPts val="0"/>
              </a:spcAft>
              <a:buFont typeface="Wingdings 2"/>
              <a:buNone/>
              <a:defRPr/>
            </a:pPr>
            <a:endParaRPr lang="en-US" sz="2800" b="1" dirty="0" smtClean="0"/>
          </a:p>
          <a:p>
            <a:pPr eaLnBrk="1" fontAlgn="auto" hangingPunct="1">
              <a:spcAft>
                <a:spcPts val="0"/>
              </a:spcAft>
              <a:buFont typeface="Wingdings 2"/>
              <a:buNone/>
              <a:defRPr/>
            </a:pPr>
            <a:r>
              <a:rPr lang="en-US" sz="2400" dirty="0" smtClean="0"/>
              <a:t>Cluster 3: Regulating Alertness, Sustaining Effort, and Processing Speed</a:t>
            </a:r>
          </a:p>
          <a:p>
            <a:pPr eaLnBrk="1" fontAlgn="auto" hangingPunct="1">
              <a:spcAft>
                <a:spcPts val="0"/>
              </a:spcAft>
              <a:buFont typeface="Wingdings 2"/>
              <a:buNone/>
              <a:defRPr/>
            </a:pPr>
            <a:r>
              <a:rPr lang="en-US" sz="2400" dirty="0" smtClean="0"/>
              <a:t> </a:t>
            </a:r>
          </a:p>
          <a:p>
            <a:pPr lvl="1" eaLnBrk="1" fontAlgn="auto" hangingPunct="1">
              <a:spcAft>
                <a:spcPts val="0"/>
              </a:spcAft>
              <a:buFont typeface="Wingdings" pitchFamily="2" charset="2"/>
              <a:buChar char="Ø"/>
              <a:defRPr/>
            </a:pPr>
            <a:r>
              <a:rPr lang="en-US" sz="2400" dirty="0" smtClean="0"/>
              <a:t>Many children with ADHD complain they can hardly keep their eyes open when they have to sit still and be quiet (especially pronounced when classroom teacher uses a lecture format to present information).</a:t>
            </a:r>
          </a:p>
          <a:p>
            <a:pPr eaLnBrk="1" fontAlgn="auto" hangingPunct="1">
              <a:spcAft>
                <a:spcPts val="0"/>
              </a:spcAft>
              <a:buFont typeface="Wingdings 2"/>
              <a:buNone/>
              <a:defRPr/>
            </a:pPr>
            <a:r>
              <a:rPr lang="en-US" sz="2400" dirty="0" smtClean="0"/>
              <a:t> </a:t>
            </a:r>
          </a:p>
          <a:p>
            <a:pPr lvl="1" eaLnBrk="1" fontAlgn="auto" hangingPunct="1">
              <a:spcAft>
                <a:spcPts val="0"/>
              </a:spcAft>
              <a:buFont typeface="Wingdings" pitchFamily="2" charset="2"/>
              <a:buChar char="Ø"/>
              <a:defRPr/>
            </a:pPr>
            <a:r>
              <a:rPr lang="en-US" sz="2400" dirty="0" smtClean="0"/>
              <a:t>Affected children often are tired because of difficulty in getting a good nigh sleep.</a:t>
            </a:r>
          </a:p>
          <a:p>
            <a:pPr eaLnBrk="1" fontAlgn="auto" hangingPunct="1">
              <a:spcAft>
                <a:spcPts val="0"/>
              </a:spcAft>
              <a:buFont typeface="Wingdings 2"/>
              <a:buNone/>
              <a:defRPr/>
            </a:pPr>
            <a:r>
              <a:rPr lang="en-US" sz="2200" dirty="0" smtClean="0"/>
              <a:t> </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sz="2400" dirty="0"/>
          </a:p>
        </p:txBody>
      </p:sp>
      <p:sp>
        <p:nvSpPr>
          <p:cNvPr id="3" name="Content Placeholder 2"/>
          <p:cNvSpPr>
            <a:spLocks noGrp="1"/>
          </p:cNvSpPr>
          <p:nvPr>
            <p:ph idx="1"/>
          </p:nvPr>
        </p:nvSpPr>
        <p:spPr/>
        <p:txBody>
          <a:bodyPr>
            <a:normAutofit lnSpcReduction="10000"/>
          </a:bodyPr>
          <a:lstStyle/>
          <a:p>
            <a:pPr eaLnBrk="1" fontAlgn="auto" hangingPunct="1">
              <a:spcAft>
                <a:spcPts val="0"/>
              </a:spcAft>
              <a:buFont typeface="Wingdings 2"/>
              <a:buNone/>
              <a:defRPr/>
            </a:pPr>
            <a:r>
              <a:rPr lang="en-US" sz="2800" b="1" dirty="0" smtClean="0"/>
              <a:t>Executive Functions Work Together in Various Combinations (Thomas Brown, Ph.D.)</a:t>
            </a:r>
          </a:p>
          <a:p>
            <a:pPr eaLnBrk="1" fontAlgn="auto" hangingPunct="1">
              <a:spcAft>
                <a:spcPts val="0"/>
              </a:spcAft>
              <a:buFont typeface="Wingdings 2"/>
              <a:buNone/>
              <a:defRPr/>
            </a:pPr>
            <a:endParaRPr lang="en-US" sz="2200" dirty="0" smtClean="0"/>
          </a:p>
          <a:p>
            <a:pPr eaLnBrk="1" fontAlgn="auto" hangingPunct="1">
              <a:spcAft>
                <a:spcPts val="0"/>
              </a:spcAft>
              <a:buFont typeface="Wingdings 2"/>
              <a:buNone/>
              <a:defRPr/>
            </a:pPr>
            <a:r>
              <a:rPr lang="en-US" sz="2400" dirty="0" smtClean="0"/>
              <a:t>Cluster 3, cont.</a:t>
            </a:r>
          </a:p>
          <a:p>
            <a:pPr eaLnBrk="1" fontAlgn="auto" hangingPunct="1">
              <a:spcAft>
                <a:spcPts val="0"/>
              </a:spcAft>
              <a:buFont typeface="Wingdings 2"/>
              <a:buNone/>
              <a:defRPr/>
            </a:pPr>
            <a:r>
              <a:rPr lang="en-US" sz="2400" dirty="0" smtClean="0"/>
              <a:t> </a:t>
            </a:r>
          </a:p>
          <a:p>
            <a:pPr lvl="1" eaLnBrk="1" fontAlgn="auto" hangingPunct="1">
              <a:spcAft>
                <a:spcPts val="0"/>
              </a:spcAft>
              <a:buFont typeface="Wingdings" pitchFamily="2" charset="2"/>
              <a:buChar char="Ø"/>
              <a:defRPr/>
            </a:pPr>
            <a:r>
              <a:rPr lang="en-US" sz="2400" dirty="0" smtClean="0"/>
              <a:t>Difficulty completing certain school tasks because of slow processing speed (particularly noticed in writing tasks)</a:t>
            </a:r>
          </a:p>
          <a:p>
            <a:pPr eaLnBrk="1" fontAlgn="auto" hangingPunct="1">
              <a:spcAft>
                <a:spcPts val="0"/>
              </a:spcAft>
              <a:buFont typeface="Wingdings 2"/>
              <a:buNone/>
              <a:defRPr/>
            </a:pPr>
            <a:r>
              <a:rPr lang="en-US" sz="2400" dirty="0" smtClean="0"/>
              <a:t> </a:t>
            </a:r>
          </a:p>
          <a:p>
            <a:pPr lvl="1" eaLnBrk="1" fontAlgn="auto" hangingPunct="1">
              <a:spcAft>
                <a:spcPts val="0"/>
              </a:spcAft>
              <a:buFont typeface="Wingdings" pitchFamily="2" charset="2"/>
              <a:buChar char="Ø"/>
              <a:defRPr/>
            </a:pPr>
            <a:r>
              <a:rPr lang="en-US" sz="2400" dirty="0" smtClean="0"/>
              <a:t>Processing speed can be both too slow and too fast.  When too fast, they often perform poorly because of carelessness and not attending to details.</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sz="2400" dirty="0"/>
          </a:p>
        </p:txBody>
      </p:sp>
      <p:sp>
        <p:nvSpPr>
          <p:cNvPr id="3" name="Content Placeholder 2"/>
          <p:cNvSpPr>
            <a:spLocks noGrp="1"/>
          </p:cNvSpPr>
          <p:nvPr>
            <p:ph idx="1"/>
          </p:nvPr>
        </p:nvSpPr>
        <p:spPr/>
        <p:txBody>
          <a:bodyPr>
            <a:normAutofit fontScale="92500" lnSpcReduction="10000"/>
          </a:bodyPr>
          <a:lstStyle/>
          <a:p>
            <a:pPr eaLnBrk="1" fontAlgn="auto" hangingPunct="1">
              <a:spcAft>
                <a:spcPts val="0"/>
              </a:spcAft>
              <a:buFont typeface="Wingdings 2"/>
              <a:buNone/>
              <a:defRPr/>
            </a:pPr>
            <a:r>
              <a:rPr lang="en-US" sz="3000" b="1" dirty="0" smtClean="0"/>
              <a:t>Executive Functions Work Together in Various Combinations (Thomas Brown, Ph.D.)</a:t>
            </a:r>
          </a:p>
          <a:p>
            <a:pPr eaLnBrk="1" fontAlgn="auto" hangingPunct="1">
              <a:spcAft>
                <a:spcPts val="0"/>
              </a:spcAft>
              <a:buFont typeface="Wingdings 2"/>
              <a:buNone/>
              <a:defRPr/>
            </a:pPr>
            <a:endParaRPr lang="en-US" dirty="0" smtClean="0"/>
          </a:p>
          <a:p>
            <a:pPr eaLnBrk="1" fontAlgn="auto" hangingPunct="1">
              <a:spcAft>
                <a:spcPts val="0"/>
              </a:spcAft>
              <a:buFont typeface="Wingdings 2"/>
              <a:buNone/>
              <a:defRPr/>
            </a:pPr>
            <a:r>
              <a:rPr lang="en-US" sz="2600" dirty="0" smtClean="0"/>
              <a:t>Cluster 4: Managing Frustration and Modulating Emotion</a:t>
            </a:r>
            <a:endParaRPr lang="en-US" sz="2600" dirty="0"/>
          </a:p>
          <a:p>
            <a:pPr eaLnBrk="1" fontAlgn="auto" hangingPunct="1">
              <a:spcAft>
                <a:spcPts val="0"/>
              </a:spcAft>
              <a:buFont typeface="Wingdings 2"/>
              <a:buNone/>
              <a:defRPr/>
            </a:pPr>
            <a:r>
              <a:rPr lang="en-US" sz="2600" dirty="0" smtClean="0"/>
              <a:t> </a:t>
            </a:r>
          </a:p>
          <a:p>
            <a:pPr lvl="1" eaLnBrk="1" fontAlgn="auto" hangingPunct="1">
              <a:spcAft>
                <a:spcPts val="0"/>
              </a:spcAft>
              <a:buFont typeface="Wingdings" pitchFamily="2" charset="2"/>
              <a:buChar char="Ø"/>
              <a:defRPr/>
            </a:pPr>
            <a:r>
              <a:rPr lang="en-US" sz="2600" dirty="0" smtClean="0"/>
              <a:t>Affected children have a very low threshold for frustration and chronic difficulty in regulating subjective emotional experiences and expression.</a:t>
            </a:r>
          </a:p>
          <a:p>
            <a:pPr eaLnBrk="1" fontAlgn="auto" hangingPunct="1">
              <a:spcAft>
                <a:spcPts val="0"/>
              </a:spcAft>
              <a:buFont typeface="Wingdings 2"/>
              <a:buNone/>
              <a:defRPr/>
            </a:pPr>
            <a:endParaRPr lang="en-US" sz="2600" dirty="0" smtClean="0"/>
          </a:p>
          <a:p>
            <a:pPr lvl="1" eaLnBrk="1" fontAlgn="auto" hangingPunct="1">
              <a:spcAft>
                <a:spcPts val="0"/>
              </a:spcAft>
              <a:buFont typeface="Wingdings" pitchFamily="2" charset="2"/>
              <a:buChar char="Ø"/>
              <a:defRPr/>
            </a:pPr>
            <a:r>
              <a:rPr lang="en-US" sz="2600" dirty="0" smtClean="0"/>
              <a:t>Disproportionate emotional reaction to frustration, short fuse, and low threshold for irritability.</a:t>
            </a:r>
          </a:p>
          <a:p>
            <a:pPr eaLnBrk="1" fontAlgn="auto" hangingPunct="1">
              <a:spcAft>
                <a:spcPts val="0"/>
              </a:spcAft>
              <a:buFont typeface="Wingdings 2"/>
              <a:buNone/>
              <a:defRPr/>
            </a:pPr>
            <a:endParaRPr lang="en-US" dirty="0" smtClean="0"/>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eaLnBrk="1" fontAlgn="auto" hangingPunct="1">
              <a:spcAft>
                <a:spcPts val="0"/>
              </a:spcAft>
              <a:defRPr/>
            </a:pPr>
            <a:r>
              <a:rPr lang="en-US" dirty="0"/>
              <a:t> </a:t>
            </a:r>
            <a:r>
              <a:rPr lang="en-US" dirty="0" smtClean="0"/>
              <a:t>Diagnostic </a:t>
            </a:r>
            <a:r>
              <a:rPr lang="en-US" dirty="0"/>
              <a:t>Criteria</a:t>
            </a:r>
            <a:br>
              <a:rPr lang="en-US" dirty="0"/>
            </a:br>
            <a:endParaRPr lang="en-US" dirty="0"/>
          </a:p>
        </p:txBody>
      </p:sp>
      <p:sp>
        <p:nvSpPr>
          <p:cNvPr id="3" name="Content Placeholder 2"/>
          <p:cNvSpPr>
            <a:spLocks noGrp="1"/>
          </p:cNvSpPr>
          <p:nvPr>
            <p:ph idx="1"/>
          </p:nvPr>
        </p:nvSpPr>
        <p:spPr>
          <a:xfrm>
            <a:off x="457200" y="1447800"/>
            <a:ext cx="8229600" cy="4678363"/>
          </a:xfrm>
        </p:spPr>
        <p:txBody>
          <a:bodyPr>
            <a:normAutofit lnSpcReduction="10000"/>
          </a:bodyPr>
          <a:lstStyle/>
          <a:p>
            <a:pPr eaLnBrk="1" fontAlgn="auto" hangingPunct="1">
              <a:spcAft>
                <a:spcPts val="0"/>
              </a:spcAft>
              <a:buFont typeface="Wingdings 2"/>
              <a:buNone/>
              <a:defRPr/>
            </a:pPr>
            <a:r>
              <a:rPr lang="en-US" sz="3800" dirty="0"/>
              <a:t> </a:t>
            </a:r>
            <a:r>
              <a:rPr lang="en-US" sz="2800" dirty="0" smtClean="0"/>
              <a:t>Diagnostic Criteria cont.</a:t>
            </a:r>
          </a:p>
          <a:p>
            <a:pPr eaLnBrk="1" fontAlgn="auto" hangingPunct="1">
              <a:spcAft>
                <a:spcPts val="0"/>
              </a:spcAft>
              <a:buFont typeface="Wingdings 2"/>
              <a:buNone/>
              <a:defRPr/>
            </a:pPr>
            <a:endParaRPr lang="en-US" sz="3800" dirty="0"/>
          </a:p>
          <a:p>
            <a:pPr eaLnBrk="1" fontAlgn="auto" hangingPunct="1">
              <a:spcAft>
                <a:spcPts val="0"/>
              </a:spcAft>
              <a:buFont typeface="Wingdings 2"/>
              <a:buChar char=""/>
              <a:defRPr/>
            </a:pPr>
            <a:r>
              <a:rPr lang="en-US" sz="2400" b="1" dirty="0"/>
              <a:t>Signs of the disorder may be minimal or absent</a:t>
            </a:r>
            <a:r>
              <a:rPr lang="en-US" sz="2400" b="1" dirty="0" smtClean="0"/>
              <a:t>:</a:t>
            </a:r>
            <a:endParaRPr lang="en-US" sz="2400" dirty="0"/>
          </a:p>
          <a:p>
            <a:pPr eaLnBrk="1" fontAlgn="auto" hangingPunct="1">
              <a:spcAft>
                <a:spcPts val="0"/>
              </a:spcAft>
              <a:buFont typeface="Wingdings 2"/>
              <a:buChar char=""/>
              <a:defRPr/>
            </a:pPr>
            <a:endParaRPr lang="en-US" sz="2400" dirty="0"/>
          </a:p>
          <a:p>
            <a:pPr marL="914400" lvl="1" indent="-514350" eaLnBrk="1" fontAlgn="auto" hangingPunct="1">
              <a:spcAft>
                <a:spcPts val="0"/>
              </a:spcAft>
              <a:buFont typeface="+mj-lt"/>
              <a:buAutoNum type="arabicPeriod"/>
              <a:defRPr/>
            </a:pPr>
            <a:r>
              <a:rPr lang="en-US" sz="2400" dirty="0" smtClean="0"/>
              <a:t>When </a:t>
            </a:r>
            <a:r>
              <a:rPr lang="en-US" sz="2400" dirty="0"/>
              <a:t>the child is under strict control, is in a novel </a:t>
            </a:r>
            <a:r>
              <a:rPr lang="en-US" sz="2400" dirty="0" smtClean="0"/>
              <a:t>setting</a:t>
            </a:r>
            <a:endParaRPr lang="en-US" sz="2400" dirty="0"/>
          </a:p>
          <a:p>
            <a:pPr marL="914400" lvl="1" indent="-514350" eaLnBrk="1" fontAlgn="auto" hangingPunct="1">
              <a:spcAft>
                <a:spcPts val="0"/>
              </a:spcAft>
              <a:buFont typeface="+mj-lt"/>
              <a:buAutoNum type="arabicPeriod"/>
              <a:defRPr/>
            </a:pPr>
            <a:r>
              <a:rPr lang="en-US" sz="2400" dirty="0" smtClean="0"/>
              <a:t>Is </a:t>
            </a:r>
            <a:r>
              <a:rPr lang="en-US" sz="2400" dirty="0"/>
              <a:t>engaged in especially interesting activities </a:t>
            </a:r>
          </a:p>
          <a:p>
            <a:pPr marL="914400" lvl="1" indent="-514350" eaLnBrk="1" fontAlgn="auto" hangingPunct="1">
              <a:spcAft>
                <a:spcPts val="0"/>
              </a:spcAft>
              <a:buFont typeface="+mj-lt"/>
              <a:buAutoNum type="arabicPeriod"/>
              <a:defRPr/>
            </a:pPr>
            <a:r>
              <a:rPr lang="en-US" sz="2400" dirty="0" smtClean="0"/>
              <a:t>Is </a:t>
            </a:r>
            <a:r>
              <a:rPr lang="en-US" sz="2400" dirty="0"/>
              <a:t>in a one-on-one situation </a:t>
            </a:r>
          </a:p>
          <a:p>
            <a:pPr marL="914400" lvl="1" indent="-514350" eaLnBrk="1" fontAlgn="auto" hangingPunct="1">
              <a:spcAft>
                <a:spcPts val="0"/>
              </a:spcAft>
              <a:buFont typeface="+mj-lt"/>
              <a:buAutoNum type="arabicPeriod"/>
              <a:defRPr/>
            </a:pPr>
            <a:r>
              <a:rPr lang="en-US" sz="2400" dirty="0" smtClean="0"/>
              <a:t>When </a:t>
            </a:r>
            <a:r>
              <a:rPr lang="en-US" sz="2400" dirty="0"/>
              <a:t>experiencing frequent rewards for appropriate behavior.</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sz="2400" dirty="0"/>
          </a:p>
        </p:txBody>
      </p:sp>
      <p:sp>
        <p:nvSpPr>
          <p:cNvPr id="3" name="Content Placeholder 2"/>
          <p:cNvSpPr>
            <a:spLocks noGrp="1"/>
          </p:cNvSpPr>
          <p:nvPr>
            <p:ph idx="1"/>
          </p:nvPr>
        </p:nvSpPr>
        <p:spPr/>
        <p:txBody>
          <a:bodyPr>
            <a:normAutofit fontScale="62500" lnSpcReduction="20000"/>
          </a:bodyPr>
          <a:lstStyle/>
          <a:p>
            <a:pPr eaLnBrk="1" fontAlgn="auto" hangingPunct="1">
              <a:spcAft>
                <a:spcPts val="0"/>
              </a:spcAft>
              <a:buFont typeface="Wingdings 2"/>
              <a:buNone/>
              <a:defRPr/>
            </a:pPr>
            <a:r>
              <a:rPr lang="en-US" sz="4500" b="1" dirty="0" smtClean="0"/>
              <a:t>Executive Functions Work Together in Various Combinations (Thomas Brown, Ph.D.)</a:t>
            </a:r>
          </a:p>
          <a:p>
            <a:pPr eaLnBrk="1" fontAlgn="auto" hangingPunct="1">
              <a:spcAft>
                <a:spcPts val="0"/>
              </a:spcAft>
              <a:buFont typeface="Wingdings 2"/>
              <a:buNone/>
              <a:defRPr/>
            </a:pPr>
            <a:endParaRPr lang="en-US" dirty="0" smtClean="0"/>
          </a:p>
          <a:p>
            <a:pPr eaLnBrk="1" fontAlgn="auto" hangingPunct="1">
              <a:spcAft>
                <a:spcPts val="0"/>
              </a:spcAft>
              <a:buFont typeface="Wingdings 2"/>
              <a:buNone/>
              <a:defRPr/>
            </a:pPr>
            <a:r>
              <a:rPr lang="en-US" sz="3800" dirty="0" smtClean="0"/>
              <a:t>Cluster 4, cont.</a:t>
            </a:r>
            <a:endParaRPr lang="en-US" sz="3800" dirty="0"/>
          </a:p>
          <a:p>
            <a:pPr eaLnBrk="1" fontAlgn="auto" hangingPunct="1">
              <a:spcAft>
                <a:spcPts val="0"/>
              </a:spcAft>
              <a:buFont typeface="Wingdings 2"/>
              <a:buNone/>
              <a:defRPr/>
            </a:pPr>
            <a:r>
              <a:rPr lang="en-US" sz="3800" dirty="0" smtClean="0"/>
              <a:t> </a:t>
            </a:r>
          </a:p>
          <a:p>
            <a:pPr lvl="1" eaLnBrk="1" fontAlgn="auto" hangingPunct="1">
              <a:spcAft>
                <a:spcPts val="0"/>
              </a:spcAft>
              <a:buFont typeface="Wingdings" pitchFamily="2" charset="2"/>
              <a:buChar char="Ø"/>
              <a:defRPr/>
            </a:pPr>
            <a:r>
              <a:rPr lang="en-US" sz="3800" dirty="0" smtClean="0"/>
              <a:t>Emotions are often described as flooding their mind and leaving little room for any other thought.</a:t>
            </a:r>
          </a:p>
          <a:p>
            <a:pPr eaLnBrk="1" fontAlgn="auto" hangingPunct="1">
              <a:spcAft>
                <a:spcPts val="0"/>
              </a:spcAft>
              <a:buFont typeface="Wingdings 2"/>
              <a:buNone/>
              <a:defRPr/>
            </a:pPr>
            <a:endParaRPr lang="en-US" sz="3800" dirty="0" smtClean="0"/>
          </a:p>
          <a:p>
            <a:pPr lvl="1" eaLnBrk="1" fontAlgn="auto" hangingPunct="1">
              <a:spcAft>
                <a:spcPts val="0"/>
              </a:spcAft>
              <a:buFont typeface="Wingdings" pitchFamily="2" charset="2"/>
              <a:buChar char="Ø"/>
              <a:defRPr/>
            </a:pPr>
            <a:r>
              <a:rPr lang="en-US" sz="3800" dirty="0" smtClean="0"/>
              <a:t>Can be overly sensitive and react strongly to even minor slights or criticism.</a:t>
            </a:r>
          </a:p>
          <a:p>
            <a:pPr eaLnBrk="1" fontAlgn="auto" hangingPunct="1">
              <a:spcAft>
                <a:spcPts val="0"/>
              </a:spcAft>
              <a:buFont typeface="Wingdings 2"/>
              <a:buNone/>
              <a:defRPr/>
            </a:pPr>
            <a:endParaRPr lang="en-US" sz="3800" dirty="0" smtClean="0"/>
          </a:p>
          <a:p>
            <a:pPr lvl="1" eaLnBrk="1" fontAlgn="auto" hangingPunct="1">
              <a:spcAft>
                <a:spcPts val="0"/>
              </a:spcAft>
              <a:buFont typeface="Wingdings" pitchFamily="2" charset="2"/>
              <a:buChar char="Ø"/>
              <a:defRPr/>
            </a:pPr>
            <a:r>
              <a:rPr lang="en-US" sz="3800" dirty="0" smtClean="0"/>
              <a:t>Chronic problems in managing frustration and other emotions.</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sz="2400" dirty="0"/>
          </a:p>
        </p:txBody>
      </p:sp>
      <p:sp>
        <p:nvSpPr>
          <p:cNvPr id="3" name="Content Placeholder 2"/>
          <p:cNvSpPr>
            <a:spLocks noGrp="1"/>
          </p:cNvSpPr>
          <p:nvPr>
            <p:ph idx="1"/>
          </p:nvPr>
        </p:nvSpPr>
        <p:spPr>
          <a:xfrm>
            <a:off x="304800" y="1554163"/>
            <a:ext cx="8686800" cy="4922837"/>
          </a:xfrm>
        </p:spPr>
        <p:txBody>
          <a:bodyPr>
            <a:normAutofit fontScale="40000" lnSpcReduction="20000"/>
          </a:bodyPr>
          <a:lstStyle/>
          <a:p>
            <a:pPr eaLnBrk="1" fontAlgn="auto" hangingPunct="1">
              <a:spcAft>
                <a:spcPts val="0"/>
              </a:spcAft>
              <a:buFont typeface="Wingdings 2"/>
              <a:buNone/>
              <a:defRPr/>
            </a:pPr>
            <a:r>
              <a:rPr lang="en-US" sz="7000" b="1" dirty="0" smtClean="0"/>
              <a:t>Executive Functions Work Together in Various Combinations (Thomas Brown, Ph.D.)</a:t>
            </a:r>
          </a:p>
          <a:p>
            <a:pPr eaLnBrk="1" fontAlgn="auto" hangingPunct="1">
              <a:spcAft>
                <a:spcPts val="0"/>
              </a:spcAft>
              <a:buFont typeface="Wingdings 2"/>
              <a:buNone/>
              <a:defRPr/>
            </a:pPr>
            <a:endParaRPr lang="en-US" sz="3600" dirty="0" smtClean="0"/>
          </a:p>
          <a:p>
            <a:pPr eaLnBrk="1" fontAlgn="auto" hangingPunct="1">
              <a:spcAft>
                <a:spcPts val="0"/>
              </a:spcAft>
              <a:buFont typeface="Wingdings 2"/>
              <a:buNone/>
              <a:defRPr/>
            </a:pPr>
            <a:r>
              <a:rPr lang="en-US" sz="6000" dirty="0" smtClean="0"/>
              <a:t>Cluster 5: Utilizing Working Memory and Accessing Recall</a:t>
            </a:r>
          </a:p>
          <a:p>
            <a:pPr eaLnBrk="1" fontAlgn="auto" hangingPunct="1">
              <a:spcAft>
                <a:spcPts val="0"/>
              </a:spcAft>
              <a:buFont typeface="Wingdings 2"/>
              <a:buNone/>
              <a:defRPr/>
            </a:pPr>
            <a:r>
              <a:rPr lang="en-US" sz="6000" dirty="0" smtClean="0"/>
              <a:t> </a:t>
            </a:r>
          </a:p>
          <a:p>
            <a:pPr eaLnBrk="1" fontAlgn="auto" hangingPunct="1">
              <a:spcAft>
                <a:spcPts val="0"/>
              </a:spcAft>
              <a:buFont typeface="Wingdings" pitchFamily="2" charset="2"/>
              <a:buChar char="Ø"/>
              <a:defRPr/>
            </a:pPr>
            <a:r>
              <a:rPr lang="en-US" sz="6000" dirty="0" smtClean="0"/>
              <a:t>ADHD children seem to have chronic difficulties with memory.  Impairment is generally not in long term memory, but in “working-memory”: holding one bit of information active while working with another.  Remembering a telephone number you just heard so you can call the number.</a:t>
            </a:r>
          </a:p>
          <a:p>
            <a:pPr eaLnBrk="1" fontAlgn="auto" hangingPunct="1">
              <a:spcAft>
                <a:spcPts val="0"/>
              </a:spcAft>
              <a:buFont typeface="Wingdings" pitchFamily="2" charset="2"/>
              <a:buChar char="Ø"/>
              <a:defRPr/>
            </a:pPr>
            <a:endParaRPr lang="en-US" sz="6000" dirty="0" smtClean="0"/>
          </a:p>
          <a:p>
            <a:pPr eaLnBrk="1" fontAlgn="auto" hangingPunct="1">
              <a:spcAft>
                <a:spcPts val="0"/>
              </a:spcAft>
              <a:buFont typeface="Wingdings" pitchFamily="2" charset="2"/>
              <a:buChar char="Ø"/>
              <a:defRPr/>
            </a:pPr>
            <a:r>
              <a:rPr lang="en-US" sz="6000" dirty="0" smtClean="0"/>
              <a:t>Communication is hard between individuals when working memory is impaired.  It can interfere both in expressive as well as receptive aspects of communication.</a:t>
            </a:r>
          </a:p>
          <a:p>
            <a:pPr eaLnBrk="1" fontAlgn="auto" hangingPunct="1">
              <a:spcAft>
                <a:spcPts val="0"/>
              </a:spcAft>
              <a:buFont typeface="Wingdings" pitchFamily="2" charset="2"/>
              <a:buChar char="Ø"/>
              <a:defRPr/>
            </a:pPr>
            <a:endParaRPr lang="en-US" dirty="0" smtClean="0"/>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sz="2400" dirty="0"/>
          </a:p>
        </p:txBody>
      </p:sp>
      <p:sp>
        <p:nvSpPr>
          <p:cNvPr id="3" name="Content Placeholder 2"/>
          <p:cNvSpPr>
            <a:spLocks noGrp="1"/>
          </p:cNvSpPr>
          <p:nvPr>
            <p:ph idx="1"/>
          </p:nvPr>
        </p:nvSpPr>
        <p:spPr/>
        <p:txBody>
          <a:bodyPr>
            <a:normAutofit fontScale="77500" lnSpcReduction="20000"/>
          </a:bodyPr>
          <a:lstStyle/>
          <a:p>
            <a:pPr eaLnBrk="1" fontAlgn="auto" hangingPunct="1">
              <a:spcAft>
                <a:spcPts val="0"/>
              </a:spcAft>
              <a:buFont typeface="Wingdings 2"/>
              <a:buNone/>
              <a:defRPr/>
            </a:pPr>
            <a:r>
              <a:rPr lang="en-US" sz="3600" b="1" dirty="0" smtClean="0"/>
              <a:t>Executive Functions Work Together in Various Combinations (Thomas Brown, Ph.D.)</a:t>
            </a:r>
          </a:p>
          <a:p>
            <a:pPr eaLnBrk="1" fontAlgn="auto" hangingPunct="1">
              <a:spcAft>
                <a:spcPts val="0"/>
              </a:spcAft>
              <a:buFont typeface="Wingdings 2"/>
              <a:buNone/>
              <a:defRPr/>
            </a:pPr>
            <a:endParaRPr lang="en-US" sz="3600" dirty="0" smtClean="0"/>
          </a:p>
          <a:p>
            <a:pPr eaLnBrk="1" fontAlgn="auto" hangingPunct="1">
              <a:spcAft>
                <a:spcPts val="0"/>
              </a:spcAft>
              <a:buFont typeface="Wingdings 2"/>
              <a:buNone/>
              <a:defRPr/>
            </a:pPr>
            <a:r>
              <a:rPr lang="en-US" sz="3100" dirty="0" smtClean="0"/>
              <a:t>Cluster 5, cont.</a:t>
            </a:r>
          </a:p>
          <a:p>
            <a:pPr eaLnBrk="1" fontAlgn="auto" hangingPunct="1">
              <a:spcAft>
                <a:spcPts val="0"/>
              </a:spcAft>
              <a:buFont typeface="Wingdings 2"/>
              <a:buNone/>
              <a:defRPr/>
            </a:pPr>
            <a:r>
              <a:rPr lang="en-US" sz="3100" dirty="0" smtClean="0"/>
              <a:t> </a:t>
            </a:r>
          </a:p>
          <a:p>
            <a:pPr eaLnBrk="1" fontAlgn="auto" hangingPunct="1">
              <a:spcAft>
                <a:spcPts val="0"/>
              </a:spcAft>
              <a:buFont typeface="Wingdings" pitchFamily="2" charset="2"/>
              <a:buChar char="Ø"/>
              <a:defRPr/>
            </a:pPr>
            <a:r>
              <a:rPr lang="en-US" sz="3100" dirty="0" smtClean="0"/>
              <a:t>ADHD individuals often complain that they have difficulty retrieving information from long-term memory that they need to do a task.</a:t>
            </a:r>
          </a:p>
          <a:p>
            <a:pPr eaLnBrk="1" fontAlgn="auto" hangingPunct="1">
              <a:spcAft>
                <a:spcPts val="0"/>
              </a:spcAft>
              <a:buFont typeface="Wingdings" pitchFamily="2" charset="2"/>
              <a:buChar char="Ø"/>
              <a:defRPr/>
            </a:pPr>
            <a:endParaRPr lang="en-US" sz="3100" dirty="0" smtClean="0"/>
          </a:p>
          <a:p>
            <a:pPr eaLnBrk="1" fontAlgn="auto" hangingPunct="1">
              <a:spcAft>
                <a:spcPts val="0"/>
              </a:spcAft>
              <a:buFont typeface="Wingdings" pitchFamily="2" charset="2"/>
              <a:buChar char="Ø"/>
              <a:defRPr/>
            </a:pPr>
            <a:r>
              <a:rPr lang="en-US" sz="3100" dirty="0" smtClean="0"/>
              <a:t>Proper functioning of working memory is an important component in mastering many school academic core areas: reading, math, and written expression.</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sz="2400" dirty="0"/>
          </a:p>
        </p:txBody>
      </p:sp>
      <p:sp>
        <p:nvSpPr>
          <p:cNvPr id="3" name="Content Placeholder 2"/>
          <p:cNvSpPr>
            <a:spLocks noGrp="1"/>
          </p:cNvSpPr>
          <p:nvPr>
            <p:ph idx="1"/>
          </p:nvPr>
        </p:nvSpPr>
        <p:spPr>
          <a:xfrm>
            <a:off x="304800" y="1554163"/>
            <a:ext cx="8686800" cy="5075237"/>
          </a:xfrm>
        </p:spPr>
        <p:txBody>
          <a:bodyPr>
            <a:normAutofit fontScale="25000" lnSpcReduction="20000"/>
          </a:bodyPr>
          <a:lstStyle/>
          <a:p>
            <a:pPr eaLnBrk="1" fontAlgn="auto" hangingPunct="1">
              <a:spcAft>
                <a:spcPts val="0"/>
              </a:spcAft>
              <a:buFont typeface="Wingdings 2"/>
              <a:buNone/>
              <a:defRPr/>
            </a:pPr>
            <a:r>
              <a:rPr lang="en-US" sz="11200" b="1" dirty="0" smtClean="0"/>
              <a:t>Executive Functions Work Together in Various Combinations (Thomas Brown, Ph.D.)</a:t>
            </a:r>
          </a:p>
          <a:p>
            <a:pPr eaLnBrk="1" fontAlgn="auto" hangingPunct="1">
              <a:spcAft>
                <a:spcPts val="0"/>
              </a:spcAft>
              <a:buFont typeface="Wingdings 2"/>
              <a:buNone/>
              <a:defRPr/>
            </a:pPr>
            <a:endParaRPr lang="en-US" sz="4200" dirty="0" smtClean="0"/>
          </a:p>
          <a:p>
            <a:pPr eaLnBrk="1" fontAlgn="auto" hangingPunct="1">
              <a:spcAft>
                <a:spcPts val="0"/>
              </a:spcAft>
              <a:buFont typeface="Wingdings 2"/>
              <a:buNone/>
              <a:defRPr/>
            </a:pPr>
            <a:r>
              <a:rPr lang="en-US" sz="9600" dirty="0" smtClean="0"/>
              <a:t>Cluster 6: Monitoring and Self-Regulating Action</a:t>
            </a:r>
          </a:p>
          <a:p>
            <a:pPr eaLnBrk="1" fontAlgn="auto" hangingPunct="1">
              <a:spcAft>
                <a:spcPts val="0"/>
              </a:spcAft>
              <a:buFont typeface="Wingdings 2"/>
              <a:buNone/>
              <a:defRPr/>
            </a:pPr>
            <a:r>
              <a:rPr lang="en-US" sz="9600" dirty="0" smtClean="0"/>
              <a:t> </a:t>
            </a:r>
          </a:p>
          <a:p>
            <a:pPr eaLnBrk="1" fontAlgn="auto" hangingPunct="1">
              <a:spcAft>
                <a:spcPts val="0"/>
              </a:spcAft>
              <a:buFont typeface="Wingdings" pitchFamily="2" charset="2"/>
              <a:buChar char="Ø"/>
              <a:defRPr/>
            </a:pPr>
            <a:r>
              <a:rPr lang="en-US" sz="9600" dirty="0" smtClean="0"/>
              <a:t>ADHD children and adults tend to act without much forethought, can be restless and hyperactive, and find it very difficult to slow down and control their actions.</a:t>
            </a:r>
          </a:p>
          <a:p>
            <a:pPr eaLnBrk="1" fontAlgn="auto" hangingPunct="1">
              <a:spcAft>
                <a:spcPts val="0"/>
              </a:spcAft>
              <a:buFont typeface="Wingdings 2"/>
              <a:buNone/>
              <a:defRPr/>
            </a:pPr>
            <a:r>
              <a:rPr lang="en-US" sz="9600" dirty="0" smtClean="0"/>
              <a:t> </a:t>
            </a:r>
          </a:p>
          <a:p>
            <a:pPr eaLnBrk="1" fontAlgn="auto" hangingPunct="1">
              <a:spcAft>
                <a:spcPts val="0"/>
              </a:spcAft>
              <a:buFont typeface="Wingdings" pitchFamily="2" charset="2"/>
              <a:buChar char="Ø"/>
              <a:defRPr/>
            </a:pPr>
            <a:r>
              <a:rPr lang="en-US" sz="9600" dirty="0" smtClean="0"/>
              <a:t>Brown notes that in addition to having difficulty “holding back”, ADHD children also can have difficulty getting started.</a:t>
            </a:r>
          </a:p>
          <a:p>
            <a:pPr eaLnBrk="1" fontAlgn="auto" hangingPunct="1">
              <a:spcAft>
                <a:spcPts val="0"/>
              </a:spcAft>
              <a:buFont typeface="Wingdings" pitchFamily="2" charset="2"/>
              <a:buChar char="Ø"/>
              <a:defRPr/>
            </a:pPr>
            <a:endParaRPr lang="en-US" sz="9600" dirty="0" smtClean="0"/>
          </a:p>
          <a:p>
            <a:pPr eaLnBrk="1" fontAlgn="auto" hangingPunct="1">
              <a:spcAft>
                <a:spcPts val="0"/>
              </a:spcAft>
              <a:buFont typeface="Wingdings" pitchFamily="2" charset="2"/>
              <a:buChar char="Ø"/>
              <a:defRPr/>
            </a:pPr>
            <a:r>
              <a:rPr lang="en-US" sz="9600" dirty="0" smtClean="0"/>
              <a:t>Some children with ADHD can be excessively “focused on how others are reacting and are excessively self-conscious” (Brown, 2007).</a:t>
            </a:r>
          </a:p>
          <a:p>
            <a:pPr eaLnBrk="1" fontAlgn="auto" hangingPunct="1">
              <a:spcAft>
                <a:spcPts val="0"/>
              </a:spcAft>
              <a:buFont typeface="Wingdings 2"/>
              <a:buNone/>
              <a:defRPr/>
            </a:pPr>
            <a:endParaRPr lang="en-US" sz="4500" dirty="0" smtClean="0"/>
          </a:p>
          <a:p>
            <a:pPr eaLnBrk="1" fontAlgn="auto" hangingPunct="1">
              <a:spcAft>
                <a:spcPts val="0"/>
              </a:spcAft>
              <a:buFont typeface="Wingdings 2"/>
              <a:buNone/>
              <a:defRPr/>
            </a:pPr>
            <a:r>
              <a:rPr lang="en-US" sz="4500" dirty="0" smtClean="0"/>
              <a:t> </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sz="2400" dirty="0"/>
          </a:p>
        </p:txBody>
      </p:sp>
      <p:sp>
        <p:nvSpPr>
          <p:cNvPr id="3" name="Content Placeholder 2"/>
          <p:cNvSpPr>
            <a:spLocks noGrp="1"/>
          </p:cNvSpPr>
          <p:nvPr>
            <p:ph idx="1"/>
          </p:nvPr>
        </p:nvSpPr>
        <p:spPr>
          <a:xfrm>
            <a:off x="304800" y="1554163"/>
            <a:ext cx="8686800" cy="4999037"/>
          </a:xfrm>
        </p:spPr>
        <p:txBody>
          <a:bodyPr>
            <a:normAutofit fontScale="47500" lnSpcReduction="20000"/>
          </a:bodyPr>
          <a:lstStyle/>
          <a:p>
            <a:pPr eaLnBrk="1" fontAlgn="auto" hangingPunct="1">
              <a:spcAft>
                <a:spcPts val="0"/>
              </a:spcAft>
              <a:buFont typeface="Wingdings 2"/>
              <a:buNone/>
              <a:defRPr/>
            </a:pPr>
            <a:r>
              <a:rPr lang="en-US" sz="5900" b="1" dirty="0" smtClean="0"/>
              <a:t>Executive Functions Work Together in Various Combinations (Thomas Brown, Ph.D.)</a:t>
            </a:r>
          </a:p>
          <a:p>
            <a:pPr eaLnBrk="1" fontAlgn="auto" hangingPunct="1">
              <a:spcAft>
                <a:spcPts val="0"/>
              </a:spcAft>
              <a:buFont typeface="Wingdings 2"/>
              <a:buNone/>
              <a:defRPr/>
            </a:pPr>
            <a:endParaRPr lang="en-US" sz="4200" dirty="0" smtClean="0"/>
          </a:p>
          <a:p>
            <a:pPr eaLnBrk="1" fontAlgn="auto" hangingPunct="1">
              <a:spcAft>
                <a:spcPts val="0"/>
              </a:spcAft>
              <a:buFont typeface="Wingdings 2"/>
              <a:buNone/>
              <a:defRPr/>
            </a:pPr>
            <a:r>
              <a:rPr lang="en-US" sz="5100" dirty="0" smtClean="0"/>
              <a:t>Cluster 6, cont.</a:t>
            </a:r>
          </a:p>
          <a:p>
            <a:pPr eaLnBrk="1" fontAlgn="auto" hangingPunct="1">
              <a:spcAft>
                <a:spcPts val="0"/>
              </a:spcAft>
              <a:buFont typeface="Wingdings 2"/>
              <a:buNone/>
              <a:defRPr/>
            </a:pPr>
            <a:r>
              <a:rPr lang="en-US" sz="5100" dirty="0" smtClean="0"/>
              <a:t> </a:t>
            </a:r>
          </a:p>
          <a:p>
            <a:pPr eaLnBrk="1" fontAlgn="auto" hangingPunct="1">
              <a:spcAft>
                <a:spcPts val="0"/>
              </a:spcAft>
              <a:buFont typeface="Wingdings" pitchFamily="2" charset="2"/>
              <a:buChar char="Ø"/>
              <a:defRPr/>
            </a:pPr>
            <a:r>
              <a:rPr lang="en-US" sz="5100" dirty="0" smtClean="0"/>
              <a:t>Social situations are often among the most challenging for children with ADHD. They often do not measure or assess the expectations or perceptions of others in order to behave appropriately.</a:t>
            </a:r>
          </a:p>
          <a:p>
            <a:pPr eaLnBrk="1" fontAlgn="auto" hangingPunct="1">
              <a:spcAft>
                <a:spcPts val="0"/>
              </a:spcAft>
              <a:buFont typeface="Wingdings 2"/>
              <a:buNone/>
              <a:defRPr/>
            </a:pPr>
            <a:r>
              <a:rPr lang="en-US" sz="5100" dirty="0" smtClean="0"/>
              <a:t> </a:t>
            </a:r>
          </a:p>
          <a:p>
            <a:pPr eaLnBrk="1" fontAlgn="auto" hangingPunct="1">
              <a:spcAft>
                <a:spcPts val="0"/>
              </a:spcAft>
              <a:buFont typeface="Wingdings" pitchFamily="2" charset="2"/>
              <a:buChar char="Ø"/>
              <a:defRPr/>
            </a:pPr>
            <a:r>
              <a:rPr lang="en-US" sz="5100" dirty="0" smtClean="0"/>
              <a:t>Their decisions and actions often seem random and/or a series of guesses, rather than thought out responses. They often get in trouble because they do not gauge the emotions or intentions of others.</a:t>
            </a:r>
          </a:p>
          <a:p>
            <a:pPr eaLnBrk="1" fontAlgn="auto" hangingPunct="1">
              <a:spcAft>
                <a:spcPts val="0"/>
              </a:spcAft>
              <a:buFont typeface="Wingdings 2"/>
              <a:buNone/>
              <a:defRPr/>
            </a:pPr>
            <a:r>
              <a:rPr lang="en-US" sz="4500" dirty="0" smtClean="0"/>
              <a:t> </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pPr eaLnBrk="1" fontAlgn="auto" hangingPunct="1">
              <a:spcAft>
                <a:spcPts val="0"/>
              </a:spcAft>
              <a:defRPr/>
            </a:pPr>
            <a:r>
              <a:rPr lang="en-US" sz="3100" dirty="0"/>
              <a:t>Closing Thoughts on Executive Function</a:t>
            </a:r>
            <a:r>
              <a:rPr lang="en-US" dirty="0"/>
              <a:t/>
            </a:r>
            <a:br>
              <a:rPr lang="en-US" dirty="0"/>
            </a:br>
            <a:endParaRPr lang="en-US" dirty="0"/>
          </a:p>
        </p:txBody>
      </p:sp>
      <p:sp>
        <p:nvSpPr>
          <p:cNvPr id="3" name="Content Placeholder 2"/>
          <p:cNvSpPr>
            <a:spLocks noGrp="1"/>
          </p:cNvSpPr>
          <p:nvPr>
            <p:ph idx="1"/>
          </p:nvPr>
        </p:nvSpPr>
        <p:spPr>
          <a:xfrm>
            <a:off x="304800" y="1219200"/>
            <a:ext cx="8686800" cy="5410200"/>
          </a:xfrm>
        </p:spPr>
        <p:txBody>
          <a:bodyPr>
            <a:normAutofit fontScale="92500" lnSpcReduction="20000"/>
          </a:bodyPr>
          <a:lstStyle/>
          <a:p>
            <a:pPr eaLnBrk="1" fontAlgn="auto" hangingPunct="1">
              <a:spcAft>
                <a:spcPts val="0"/>
              </a:spcAft>
              <a:buFont typeface="Wingdings 2"/>
              <a:buChar char=""/>
              <a:defRPr/>
            </a:pPr>
            <a:r>
              <a:rPr lang="en-US" sz="2600" dirty="0"/>
              <a:t>Executive functions are very important in accomplishing many daily task both at school and in the home.</a:t>
            </a:r>
          </a:p>
          <a:p>
            <a:pPr eaLnBrk="1" fontAlgn="auto" hangingPunct="1">
              <a:spcAft>
                <a:spcPts val="0"/>
              </a:spcAft>
              <a:buFont typeface="Wingdings 2"/>
              <a:buNone/>
              <a:defRPr/>
            </a:pPr>
            <a:r>
              <a:rPr lang="en-US" sz="2600" dirty="0"/>
              <a:t> </a:t>
            </a:r>
          </a:p>
          <a:p>
            <a:pPr eaLnBrk="1" fontAlgn="auto" hangingPunct="1">
              <a:spcAft>
                <a:spcPts val="0"/>
              </a:spcAft>
              <a:buFont typeface="Wingdings 2"/>
              <a:buChar char=""/>
              <a:defRPr/>
            </a:pPr>
            <a:r>
              <a:rPr lang="en-US" sz="2600" dirty="0"/>
              <a:t>Educational and positive peer relationships both depend to a large degree on proper function of the executive function.</a:t>
            </a:r>
          </a:p>
          <a:p>
            <a:pPr eaLnBrk="1" fontAlgn="auto" hangingPunct="1">
              <a:spcAft>
                <a:spcPts val="0"/>
              </a:spcAft>
              <a:buFont typeface="Wingdings 2"/>
              <a:buNone/>
              <a:defRPr/>
            </a:pPr>
            <a:r>
              <a:rPr lang="en-US" sz="2600" dirty="0"/>
              <a:t> </a:t>
            </a:r>
          </a:p>
          <a:p>
            <a:pPr eaLnBrk="1" fontAlgn="auto" hangingPunct="1">
              <a:spcAft>
                <a:spcPts val="0"/>
              </a:spcAft>
              <a:buFont typeface="Wingdings 2"/>
              <a:buChar char=""/>
              <a:defRPr/>
            </a:pPr>
            <a:r>
              <a:rPr lang="en-US" sz="2600" dirty="0"/>
              <a:t>An important contribution to academic and social/emotional adjustment in an ADHD child depends to a large degree on providing academic accommodations and behavioral interventions to minimize core ADHD symptoms.</a:t>
            </a:r>
          </a:p>
          <a:p>
            <a:pPr eaLnBrk="1" fontAlgn="auto" hangingPunct="1">
              <a:spcAft>
                <a:spcPts val="0"/>
              </a:spcAft>
              <a:buFont typeface="Wingdings 2"/>
              <a:buNone/>
              <a:defRPr/>
            </a:pPr>
            <a:endParaRPr lang="en-US" sz="2600" dirty="0"/>
          </a:p>
          <a:p>
            <a:pPr eaLnBrk="1" fontAlgn="auto" hangingPunct="1">
              <a:spcAft>
                <a:spcPts val="0"/>
              </a:spcAft>
              <a:buFont typeface="Wingdings 2"/>
              <a:buChar char=""/>
              <a:defRPr/>
            </a:pPr>
            <a:r>
              <a:rPr lang="en-US" sz="2600" dirty="0"/>
              <a:t>Even though EF is very important in academic and social/emotional development, </a:t>
            </a:r>
            <a:r>
              <a:rPr lang="en-US" sz="2600" i="1" dirty="0"/>
              <a:t>important </a:t>
            </a:r>
            <a:r>
              <a:rPr lang="en-US" sz="2600" dirty="0"/>
              <a:t>is not </a:t>
            </a:r>
            <a:r>
              <a:rPr lang="en-US" sz="2600" i="1" dirty="0"/>
              <a:t>exclusive</a:t>
            </a:r>
            <a:r>
              <a:rPr lang="en-US" sz="2600" dirty="0"/>
              <a:t>.   There may be other factors that may be impacting on an affected child’s educational performance. </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t> </a:t>
            </a:r>
            <a:br>
              <a:rPr lang="en-US" dirty="0"/>
            </a:br>
            <a:r>
              <a:rPr lang="en-US" dirty="0"/>
              <a:t>Closing Thoughts</a:t>
            </a:r>
            <a:br>
              <a:rPr lang="en-US" dirty="0"/>
            </a:br>
            <a:endParaRPr lang="en-US" dirty="0"/>
          </a:p>
        </p:txBody>
      </p:sp>
      <p:sp>
        <p:nvSpPr>
          <p:cNvPr id="79874" name="Content Placeholder 2"/>
          <p:cNvSpPr>
            <a:spLocks noGrp="1"/>
          </p:cNvSpPr>
          <p:nvPr>
            <p:ph idx="1"/>
          </p:nvPr>
        </p:nvSpPr>
        <p:spPr/>
        <p:txBody>
          <a:bodyPr/>
          <a:lstStyle/>
          <a:p>
            <a:pPr eaLnBrk="1" hangingPunct="1">
              <a:buFont typeface="Wingdings 2" pitchFamily="18" charset="2"/>
              <a:buNone/>
            </a:pPr>
            <a:r>
              <a:rPr lang="en-US" sz="1500" smtClean="0"/>
              <a:t> </a:t>
            </a:r>
          </a:p>
          <a:p>
            <a:pPr eaLnBrk="1" hangingPunct="1">
              <a:buFont typeface="Wingdings 2" pitchFamily="18" charset="2"/>
              <a:buNone/>
            </a:pPr>
            <a:r>
              <a:rPr lang="en-US" sz="2400" smtClean="0"/>
              <a:t>We want to close with a thought from Melvin Levine:</a:t>
            </a:r>
          </a:p>
          <a:p>
            <a:pPr eaLnBrk="1" hangingPunct="1">
              <a:buFont typeface="Wingdings 2" pitchFamily="18" charset="2"/>
              <a:buNone/>
            </a:pPr>
            <a:r>
              <a:rPr lang="en-US" sz="2400" smtClean="0"/>
              <a:t> </a:t>
            </a:r>
          </a:p>
          <a:p>
            <a:pPr eaLnBrk="1" hangingPunct="1">
              <a:buFont typeface="Wingdings 2" pitchFamily="18" charset="2"/>
              <a:buNone/>
            </a:pPr>
            <a:r>
              <a:rPr lang="en-US" sz="2400" i="1" smtClean="0"/>
              <a:t>	“The more we involve ourselves with disappointing children, the more we</a:t>
            </a:r>
            <a:r>
              <a:rPr lang="en-US" sz="2400" smtClean="0"/>
              <a:t> </a:t>
            </a:r>
            <a:r>
              <a:rPr lang="en-US" sz="2400" i="1" smtClean="0"/>
              <a:t>understand the risks they must take during childhood . . . Their lives bear the scars of unjust accusation, chronic feelings of inadequacy, and shamelessly untapped talent. Understanding developmental variation, characterizing it without oversimplifying it, and intervening vigorously on behalf of developing humans experiencing inordinate failure –these are urgent needs.” (Levine, 1993).</a:t>
            </a:r>
            <a:endParaRPr lang="en-US" sz="2400" smtClean="0"/>
          </a:p>
          <a:p>
            <a:pPr eaLnBrk="1" hangingPunct="1"/>
            <a:endParaRPr lang="en-US"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z="3200" cap="none" smtClean="0">
                <a:effectLst/>
              </a:rPr>
              <a:t>References</a:t>
            </a:r>
            <a:br>
              <a:rPr lang="en-US" sz="3200" cap="none" smtClean="0">
                <a:effectLst/>
              </a:rPr>
            </a:br>
            <a:endParaRPr lang="en-US" sz="3200" cap="none" smtClean="0">
              <a:effectLst/>
            </a:endParaRPr>
          </a:p>
        </p:txBody>
      </p:sp>
      <p:sp>
        <p:nvSpPr>
          <p:cNvPr id="80898" name="Rectangle 3"/>
          <p:cNvSpPr>
            <a:spLocks noGrp="1"/>
          </p:cNvSpPr>
          <p:nvPr>
            <p:ph type="body" idx="4294967295"/>
          </p:nvPr>
        </p:nvSpPr>
        <p:spPr/>
        <p:txBody>
          <a:bodyPr/>
          <a:lstStyle/>
          <a:p>
            <a:pPr>
              <a:lnSpc>
                <a:spcPct val="90000"/>
              </a:lnSpc>
            </a:pPr>
            <a:r>
              <a:rPr lang="en-US" sz="2400" smtClean="0"/>
              <a:t>American Psychiatric Association. (2000). </a:t>
            </a:r>
            <a:r>
              <a:rPr lang="en-US" sz="2400" i="1" smtClean="0"/>
              <a:t>Diagnostic and Statistical Manual of Mental Disorders</a:t>
            </a:r>
            <a:r>
              <a:rPr lang="en-US" sz="2400" smtClean="0"/>
              <a:t> (4th ed., text rev.). Washington, DC: Author. </a:t>
            </a:r>
          </a:p>
          <a:p>
            <a:pPr>
              <a:lnSpc>
                <a:spcPct val="90000"/>
              </a:lnSpc>
            </a:pPr>
            <a:r>
              <a:rPr lang="en-US" sz="2400" smtClean="0"/>
              <a:t>Anastopoulos, A. D., &amp; Shelton, T.L. (2001).  </a:t>
            </a:r>
            <a:r>
              <a:rPr lang="en-US" sz="2400" i="1" smtClean="0"/>
              <a:t>Assessing Attention-Deficit/Hyperactivity </a:t>
            </a:r>
          </a:p>
          <a:p>
            <a:pPr>
              <a:lnSpc>
                <a:spcPct val="90000"/>
              </a:lnSpc>
            </a:pPr>
            <a:r>
              <a:rPr lang="en-US" sz="2400" i="1" smtClean="0"/>
              <a:t>Disorder</a:t>
            </a:r>
            <a:r>
              <a:rPr lang="en-US" sz="2400" smtClean="0"/>
              <a:t>. New York: Kluwer Academic/Plenum.</a:t>
            </a:r>
          </a:p>
          <a:p>
            <a:pPr>
              <a:lnSpc>
                <a:spcPct val="90000"/>
              </a:lnSpc>
            </a:pPr>
            <a:r>
              <a:rPr lang="en-US" sz="2400" smtClean="0"/>
              <a:t>Asma, J. Sadiq, M.D.</a:t>
            </a:r>
            <a:r>
              <a:rPr lang="en-US" sz="2400" i="1" smtClean="0"/>
              <a:t>Attention-Deficit/Hyperactivity Disorder and Integrative </a:t>
            </a:r>
          </a:p>
          <a:p>
            <a:pPr>
              <a:lnSpc>
                <a:spcPct val="90000"/>
              </a:lnSpc>
            </a:pPr>
            <a:r>
              <a:rPr lang="en-US" sz="2400" i="1" smtClean="0"/>
              <a:t>Approaches</a:t>
            </a:r>
            <a:r>
              <a:rPr lang="en-US" sz="2400" smtClean="0"/>
              <a:t>, </a:t>
            </a:r>
            <a:r>
              <a:rPr lang="en-US" sz="2400" i="1" smtClean="0"/>
              <a:t>Psychiatric Annuals</a:t>
            </a:r>
            <a:r>
              <a:rPr lang="en-US" sz="2400" smtClean="0"/>
              <a:t>. 37:9/September 2007, 630-638.</a:t>
            </a:r>
          </a:p>
          <a:p>
            <a:pPr>
              <a:lnSpc>
                <a:spcPct val="90000"/>
              </a:lnSpc>
            </a:pPr>
            <a:r>
              <a:rPr lang="en-US" sz="2400" smtClean="0"/>
              <a:t>Batshaw, M. (2002). </a:t>
            </a:r>
            <a:r>
              <a:rPr lang="en-US" sz="2400" i="1" smtClean="0"/>
              <a:t>Children with Disabilities</a:t>
            </a:r>
            <a:r>
              <a:rPr lang="en-US" sz="2400" smtClean="0"/>
              <a:t>. Baltimore: Brookes.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cap="none" smtClean="0">
                <a:effectLst/>
              </a:rPr>
              <a:t>References cont.</a:t>
            </a:r>
          </a:p>
        </p:txBody>
      </p:sp>
      <p:sp>
        <p:nvSpPr>
          <p:cNvPr id="81922" name="Rectangle 3"/>
          <p:cNvSpPr>
            <a:spLocks noGrp="1"/>
          </p:cNvSpPr>
          <p:nvPr>
            <p:ph type="body" idx="4294967295"/>
          </p:nvPr>
        </p:nvSpPr>
        <p:spPr/>
        <p:txBody>
          <a:bodyPr/>
          <a:lstStyle/>
          <a:p>
            <a:pPr>
              <a:lnSpc>
                <a:spcPct val="80000"/>
              </a:lnSpc>
            </a:pPr>
            <a:r>
              <a:rPr lang="en-US" sz="2400" smtClean="0"/>
              <a:t>Bloomquist, M.L. (1996).  </a:t>
            </a:r>
            <a:r>
              <a:rPr lang="en-US" sz="2400" i="1" smtClean="0"/>
              <a:t>Skills Training for Children with Behavior Disorders: A Parent and Therapist Handbook</a:t>
            </a:r>
            <a:r>
              <a:rPr lang="en-US" sz="2400" smtClean="0"/>
              <a:t>. New York: Guilford Press.</a:t>
            </a:r>
          </a:p>
          <a:p>
            <a:pPr>
              <a:lnSpc>
                <a:spcPct val="80000"/>
              </a:lnSpc>
            </a:pPr>
            <a:r>
              <a:rPr lang="en-US" sz="2400" smtClean="0"/>
              <a:t>Brown, T. E. Executive Functions: Describing Six Aspects of a Complex Syndrome, </a:t>
            </a:r>
            <a:r>
              <a:rPr lang="en-US" sz="2400" i="1" smtClean="0"/>
              <a:t>Attention</a:t>
            </a:r>
            <a:r>
              <a:rPr lang="en-US" sz="2400" smtClean="0"/>
              <a:t>, February 2008, 12-17.</a:t>
            </a:r>
          </a:p>
          <a:p>
            <a:pPr>
              <a:lnSpc>
                <a:spcPct val="80000"/>
              </a:lnSpc>
            </a:pPr>
            <a:r>
              <a:rPr lang="en-US" sz="2400" smtClean="0"/>
              <a:t>Bukstein, O. G. (2006). </a:t>
            </a:r>
            <a:r>
              <a:rPr lang="en-US" sz="2400" i="1" smtClean="0"/>
              <a:t>Current Opinions and New Developments in the Pharmacology Treatment of ADHD</a:t>
            </a:r>
            <a:r>
              <a:rPr lang="en-US" sz="2400" smtClean="0"/>
              <a:t>. Remedica, 1 (1), 8-15.</a:t>
            </a:r>
          </a:p>
          <a:p>
            <a:pPr>
              <a:lnSpc>
                <a:spcPct val="80000"/>
              </a:lnSpc>
            </a:pPr>
            <a:r>
              <a:rPr lang="en-US" sz="2400" smtClean="0"/>
              <a:t>Denckla, M.B. (2007). Chapter 1, </a:t>
            </a:r>
            <a:r>
              <a:rPr lang="en-US" sz="2400" i="1" smtClean="0"/>
              <a:t>Executive Function: Binding Together the Definitions of Attention-Deficit/Hyperactivity Disorder and Learning Disabilities</a:t>
            </a:r>
            <a:r>
              <a:rPr lang="en-US" sz="2400" smtClean="0"/>
              <a:t>”, Referenced in </a:t>
            </a:r>
            <a:r>
              <a:rPr lang="en-US" sz="2400" i="1" smtClean="0"/>
              <a:t>Executive Function in Education: From Theory to Practice</a:t>
            </a:r>
            <a:r>
              <a:rPr lang="en-US" sz="2400" smtClean="0"/>
              <a:t>, Ed. by Lynn Meltzer, 2007, New York, The Guilford Press.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cap="none" smtClean="0">
                <a:effectLst/>
              </a:rPr>
              <a:t>References cont.</a:t>
            </a:r>
          </a:p>
        </p:txBody>
      </p:sp>
      <p:sp>
        <p:nvSpPr>
          <p:cNvPr id="82946" name="Rectangle 3"/>
          <p:cNvSpPr>
            <a:spLocks noGrp="1"/>
          </p:cNvSpPr>
          <p:nvPr>
            <p:ph type="body" idx="4294967295"/>
          </p:nvPr>
        </p:nvSpPr>
        <p:spPr/>
        <p:txBody>
          <a:bodyPr/>
          <a:lstStyle/>
          <a:p>
            <a:pPr>
              <a:lnSpc>
                <a:spcPct val="90000"/>
              </a:lnSpc>
            </a:pPr>
            <a:r>
              <a:rPr lang="en-US" sz="2400" smtClean="0"/>
              <a:t>Goldstein, S. &amp; Goldstein, M. (1998).  </a:t>
            </a:r>
            <a:r>
              <a:rPr lang="en-US" sz="2400" i="1" smtClean="0"/>
              <a:t>Managing attention deficit hyperactivity disorders in children: A guide for practioners</a:t>
            </a:r>
            <a:r>
              <a:rPr lang="en-US" sz="2400" smtClean="0"/>
              <a:t> (2nd. ed.). New York: John Wiley and Sons.</a:t>
            </a:r>
          </a:p>
          <a:p>
            <a:pPr>
              <a:lnSpc>
                <a:spcPct val="90000"/>
              </a:lnSpc>
            </a:pPr>
            <a:r>
              <a:rPr lang="en-US" sz="2400" smtClean="0"/>
              <a:t>Hoagwood, K., Jensen, P.S., Feil, M., Benedetto, V., &amp; Bhatara, V.S. (2000, October). </a:t>
            </a:r>
            <a:r>
              <a:rPr lang="en-US" sz="2400" i="1" smtClean="0"/>
              <a:t>Medication Management of Stimulants in Pediatric Practice Settings: A National Perspective</a:t>
            </a:r>
            <a:r>
              <a:rPr lang="en-US" sz="2400" smtClean="0"/>
              <a:t>. </a:t>
            </a:r>
            <a:r>
              <a:rPr lang="en-US" sz="2400" i="1" smtClean="0"/>
              <a:t>Journal of Developmental and Behavioral Pediatrics</a:t>
            </a:r>
            <a:r>
              <a:rPr lang="en-US" sz="2400" smtClean="0"/>
              <a:t>, 2, 322-331.</a:t>
            </a:r>
          </a:p>
          <a:p>
            <a:pPr>
              <a:lnSpc>
                <a:spcPct val="90000"/>
              </a:lnSpc>
            </a:pPr>
            <a:r>
              <a:rPr lang="en-US" sz="2400" smtClean="0"/>
              <a:t>Levine, M. (1993). </a:t>
            </a:r>
            <a:r>
              <a:rPr lang="en-US" sz="2400" i="1" smtClean="0"/>
              <a:t>Developmental Variation and Learning Disorders</a:t>
            </a:r>
            <a:r>
              <a:rPr lang="en-US" sz="2400" smtClean="0"/>
              <a:t>. Cambridge, MA: Educator’s Publishing Service.</a:t>
            </a:r>
          </a:p>
          <a:p>
            <a:pPr>
              <a:lnSpc>
                <a:spcPct val="90000"/>
              </a:lnSpc>
            </a:pPr>
            <a:r>
              <a:rPr lang="en-US" sz="2400" smtClean="0"/>
              <a:t>Lougy, R., DeRuvo, S., &amp; Rosenthal, D. (2007). </a:t>
            </a:r>
            <a:r>
              <a:rPr lang="en-US" sz="2400" i="1" smtClean="0"/>
              <a:t>Teaching Young Children with ADHD: Successful Strategies and Practical Interventions for preK-3.</a:t>
            </a:r>
            <a:r>
              <a:rPr lang="en-US" sz="2400" smtClean="0"/>
              <a:t>  Thousand Oaks: Corwin Press.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rtlCol="0">
            <a:normAutofit fontScale="90000"/>
          </a:bodyPr>
          <a:lstStyle/>
          <a:p>
            <a:pPr eaLnBrk="1" fontAlgn="auto" hangingPunct="1">
              <a:spcAft>
                <a:spcPts val="0"/>
              </a:spcAft>
              <a:defRPr/>
            </a:pPr>
            <a:r>
              <a:rPr lang="en-US" sz="4000" dirty="0"/>
              <a:t>Manifestations of ADHD</a:t>
            </a:r>
            <a:br>
              <a:rPr lang="en-US" sz="4000" dirty="0"/>
            </a:br>
            <a:endParaRPr lang="en-US" sz="4000" dirty="0"/>
          </a:p>
        </p:txBody>
      </p:sp>
      <p:sp>
        <p:nvSpPr>
          <p:cNvPr id="19458" name="Content Placeholder 2"/>
          <p:cNvSpPr>
            <a:spLocks noGrp="1"/>
          </p:cNvSpPr>
          <p:nvPr>
            <p:ph idx="1"/>
          </p:nvPr>
        </p:nvSpPr>
        <p:spPr/>
        <p:txBody>
          <a:bodyPr/>
          <a:lstStyle/>
          <a:p>
            <a:pPr eaLnBrk="1" hangingPunct="1">
              <a:buFont typeface="Wingdings 2" pitchFamily="18" charset="2"/>
              <a:buNone/>
            </a:pPr>
            <a:r>
              <a:rPr lang="en-US" sz="2500" smtClean="0"/>
              <a:t>The current diagnosis of ADHD is divided into four categories.  </a:t>
            </a:r>
          </a:p>
          <a:p>
            <a:pPr eaLnBrk="1" hangingPunct="1">
              <a:buFont typeface="Wingdings 2" pitchFamily="18" charset="2"/>
              <a:buNone/>
            </a:pPr>
            <a:r>
              <a:rPr lang="en-US" sz="2500" smtClean="0"/>
              <a:t> </a:t>
            </a:r>
          </a:p>
          <a:p>
            <a:pPr eaLnBrk="1" hangingPunct="1">
              <a:buFont typeface="Wingdings 2" pitchFamily="18" charset="2"/>
              <a:buNone/>
            </a:pPr>
            <a:endParaRPr lang="en-US" sz="2500" smtClean="0"/>
          </a:p>
          <a:p>
            <a:pPr eaLnBrk="1" hangingPunct="1">
              <a:buFont typeface="Wingdings 2" pitchFamily="18" charset="2"/>
              <a:buNone/>
            </a:pPr>
            <a:r>
              <a:rPr lang="en-US" sz="2500" i="1" smtClean="0"/>
              <a:t>ADHD:  Combined Type</a:t>
            </a:r>
            <a:endParaRPr lang="en-US" sz="2500" smtClean="0"/>
          </a:p>
          <a:p>
            <a:pPr eaLnBrk="1" hangingPunct="1">
              <a:buFont typeface="Wingdings 2" pitchFamily="18" charset="2"/>
              <a:buNone/>
            </a:pPr>
            <a:r>
              <a:rPr lang="en-US" sz="2500" smtClean="0"/>
              <a:t>ADHD:  Predominantly Inattentive Type </a:t>
            </a:r>
          </a:p>
          <a:p>
            <a:pPr eaLnBrk="1" hangingPunct="1">
              <a:buFont typeface="Wingdings 2" pitchFamily="18" charset="2"/>
              <a:buNone/>
            </a:pPr>
            <a:r>
              <a:rPr lang="en-US" sz="2500" smtClean="0"/>
              <a:t>ADHD:  Predominantly Hyperactive-Impulsive Type</a:t>
            </a:r>
          </a:p>
          <a:p>
            <a:pPr eaLnBrk="1" hangingPunct="1">
              <a:buFont typeface="Wingdings 2" pitchFamily="18" charset="2"/>
              <a:buNone/>
            </a:pPr>
            <a:r>
              <a:rPr lang="en-US" sz="2500" smtClean="0"/>
              <a:t>ADHD:  Not Otherwise Specified (NOS)</a:t>
            </a:r>
          </a:p>
          <a:p>
            <a:pPr eaLnBrk="1" hangingPunct="1">
              <a:buFont typeface="Wingdings 2" pitchFamily="18" charset="2"/>
              <a:buNone/>
            </a:pPr>
            <a:endParaRPr lang="en-US" sz="1000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cap="none" smtClean="0">
                <a:effectLst/>
              </a:rPr>
              <a:t>References cont.</a:t>
            </a:r>
          </a:p>
        </p:txBody>
      </p:sp>
      <p:sp>
        <p:nvSpPr>
          <p:cNvPr id="83970" name="Rectangle 3"/>
          <p:cNvSpPr>
            <a:spLocks noGrp="1"/>
          </p:cNvSpPr>
          <p:nvPr>
            <p:ph type="body" idx="4294967295"/>
          </p:nvPr>
        </p:nvSpPr>
        <p:spPr/>
        <p:txBody>
          <a:bodyPr/>
          <a:lstStyle/>
          <a:p>
            <a:pPr>
              <a:lnSpc>
                <a:spcPct val="90000"/>
              </a:lnSpc>
            </a:pPr>
            <a:r>
              <a:rPr lang="en-US" sz="2800" smtClean="0"/>
              <a:t>Meltzer, L., Krishnan, K., (2007). </a:t>
            </a:r>
            <a:r>
              <a:rPr lang="en-US" sz="2800" i="1" smtClean="0"/>
              <a:t>Chapter 5: Executive Function Difficulties and Learning Disabilities: Understandings and Misunderstandings</a:t>
            </a:r>
            <a:r>
              <a:rPr lang="en-US" sz="2800" smtClean="0"/>
              <a:t>.  Referenced in Meltzer, L., (2007). Executive function in education: from theory to practice, Ed. by Lynn Meltzer, 2007. New York, The Guilford Press.</a:t>
            </a:r>
          </a:p>
          <a:p>
            <a:pPr>
              <a:lnSpc>
                <a:spcPct val="90000"/>
              </a:lnSpc>
            </a:pPr>
            <a:r>
              <a:rPr lang="en-US" sz="2800" smtClean="0"/>
              <a:t>Robin, A. L., (1998)</a:t>
            </a:r>
            <a:r>
              <a:rPr lang="en-US" sz="2800" i="1" smtClean="0"/>
              <a:t>. ADHD in Adolescents: Diagnosis and Treatment</a:t>
            </a:r>
            <a:r>
              <a:rPr lang="en-US" sz="2800" smtClean="0"/>
              <a:t>. New York. Guilford Press.</a:t>
            </a:r>
          </a:p>
          <a:p>
            <a:pPr>
              <a:lnSpc>
                <a:spcPct val="90000"/>
              </a:lnSpc>
            </a:pPr>
            <a:r>
              <a:rPr lang="en-US" sz="2800" smtClean="0"/>
              <a:t>Teeter, P.A. (1998). </a:t>
            </a:r>
            <a:r>
              <a:rPr lang="en-US" sz="2800" i="1" smtClean="0"/>
              <a:t>Interventions for ADHD: Treatment in Developmental Context</a:t>
            </a:r>
            <a:r>
              <a:rPr lang="en-US" sz="2800" smtClean="0"/>
              <a:t>. New York: Guilford Press, 110-149, 201-238.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7886"/>
          </a:xfrm>
        </p:spPr>
        <p:txBody>
          <a:bodyPr>
            <a:spAutoFit/>
          </a:bodyPr>
          <a:lstStyle/>
          <a:p>
            <a:pPr eaLnBrk="1" fontAlgn="auto" hangingPunct="1">
              <a:spcAft>
                <a:spcPts val="0"/>
              </a:spcAft>
              <a:defRPr/>
            </a:pPr>
            <a:r>
              <a:rPr lang="en-US" sz="4000" dirty="0"/>
              <a:t>Manifestations</a:t>
            </a:r>
            <a:r>
              <a:rPr lang="en-US" sz="4000" dirty="0" smtClean="0"/>
              <a:t> of ADHD</a:t>
            </a:r>
            <a:endParaRPr lang="en-US" sz="4000" dirty="0"/>
          </a:p>
        </p:txBody>
      </p:sp>
      <p:sp>
        <p:nvSpPr>
          <p:cNvPr id="3" name="Content Placeholder 2"/>
          <p:cNvSpPr>
            <a:spLocks noGrp="1"/>
          </p:cNvSpPr>
          <p:nvPr>
            <p:ph idx="1"/>
          </p:nvPr>
        </p:nvSpPr>
        <p:spPr/>
        <p:txBody>
          <a:bodyPr>
            <a:normAutofit fontScale="25000" lnSpcReduction="20000"/>
          </a:bodyPr>
          <a:lstStyle/>
          <a:p>
            <a:pPr eaLnBrk="1" fontAlgn="auto" hangingPunct="1">
              <a:spcAft>
                <a:spcPts val="0"/>
              </a:spcAft>
              <a:buFont typeface="Wingdings 2"/>
              <a:buNone/>
              <a:defRPr/>
            </a:pPr>
            <a:r>
              <a:rPr lang="en-US" sz="10000" dirty="0" smtClean="0"/>
              <a:t>ADHD:  Combined Type</a:t>
            </a:r>
          </a:p>
          <a:p>
            <a:pPr eaLnBrk="1" fontAlgn="auto" hangingPunct="1">
              <a:spcAft>
                <a:spcPts val="0"/>
              </a:spcAft>
              <a:buFont typeface="Wingdings 2"/>
              <a:buNone/>
              <a:defRPr/>
            </a:pPr>
            <a:endParaRPr lang="en-US" sz="10000" dirty="0" smtClean="0"/>
          </a:p>
          <a:p>
            <a:pPr eaLnBrk="1" fontAlgn="auto" hangingPunct="1">
              <a:spcAft>
                <a:spcPts val="0"/>
              </a:spcAft>
              <a:buFont typeface="Wingdings 2"/>
              <a:buChar char=""/>
              <a:defRPr/>
            </a:pPr>
            <a:r>
              <a:rPr lang="en-US" sz="10000" dirty="0" smtClean="0"/>
              <a:t> A child who presents with predominantly inattention and hyperactivity, but not significantly impulsivity.</a:t>
            </a:r>
          </a:p>
          <a:p>
            <a:pPr eaLnBrk="1" fontAlgn="auto" hangingPunct="1">
              <a:spcAft>
                <a:spcPts val="0"/>
              </a:spcAft>
              <a:buFont typeface="Wingdings 2"/>
              <a:buChar char=""/>
              <a:defRPr/>
            </a:pPr>
            <a:endParaRPr lang="en-US" sz="10000" dirty="0" smtClean="0"/>
          </a:p>
          <a:p>
            <a:pPr eaLnBrk="1" fontAlgn="auto" hangingPunct="1">
              <a:spcAft>
                <a:spcPts val="0"/>
              </a:spcAft>
              <a:buFont typeface="Wingdings 2"/>
              <a:buChar char=""/>
              <a:defRPr/>
            </a:pPr>
            <a:r>
              <a:rPr lang="en-US" sz="10000" dirty="0" smtClean="0"/>
              <a:t> The fidgety child who has difficulty staying in his seat, difficulty finishing assignments, often loses assignments, easily distracted by classroom noises, and often forgets daily routines without reminders.</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7886"/>
          </a:xfrm>
        </p:spPr>
        <p:txBody>
          <a:bodyPr lIns="91440" tIns="45720" rIns="91440" bIns="45720" rtlCol="0">
            <a:spAutoFit/>
          </a:bodyPr>
          <a:lstStyle/>
          <a:p>
            <a:pPr eaLnBrk="1" fontAlgn="auto" hangingPunct="1">
              <a:spcAft>
                <a:spcPts val="0"/>
              </a:spcAft>
              <a:defRPr/>
            </a:pPr>
            <a:r>
              <a:rPr lang="en-US" sz="4000" dirty="0"/>
              <a:t>Manifestations of ADHD</a:t>
            </a:r>
          </a:p>
        </p:txBody>
      </p:sp>
      <p:sp>
        <p:nvSpPr>
          <p:cNvPr id="3" name="Content Placeholder 2"/>
          <p:cNvSpPr>
            <a:spLocks noGrp="1"/>
          </p:cNvSpPr>
          <p:nvPr>
            <p:ph idx="1"/>
          </p:nvPr>
        </p:nvSpPr>
        <p:spPr/>
        <p:txBody>
          <a:bodyPr>
            <a:normAutofit fontScale="25000" lnSpcReduction="20000"/>
          </a:bodyPr>
          <a:lstStyle/>
          <a:p>
            <a:pPr eaLnBrk="1" fontAlgn="auto" hangingPunct="1">
              <a:spcAft>
                <a:spcPts val="0"/>
              </a:spcAft>
              <a:buFont typeface="Wingdings 2"/>
              <a:buNone/>
              <a:defRPr/>
            </a:pPr>
            <a:r>
              <a:rPr lang="en-US" sz="10000" dirty="0" smtClean="0"/>
              <a:t>ADHD:  Predominantly Inattentive Type</a:t>
            </a:r>
          </a:p>
          <a:p>
            <a:pPr eaLnBrk="1" fontAlgn="auto" hangingPunct="1">
              <a:spcAft>
                <a:spcPts val="0"/>
              </a:spcAft>
              <a:buFont typeface="Wingdings 2"/>
              <a:buNone/>
              <a:defRPr/>
            </a:pPr>
            <a:endParaRPr lang="en-US" sz="10000" dirty="0" smtClean="0"/>
          </a:p>
          <a:p>
            <a:pPr eaLnBrk="1" fontAlgn="auto" hangingPunct="1">
              <a:spcAft>
                <a:spcPts val="0"/>
              </a:spcAft>
              <a:buFont typeface="Wingdings 2"/>
              <a:buChar char=""/>
              <a:defRPr/>
            </a:pPr>
            <a:r>
              <a:rPr lang="en-US" sz="10000" dirty="0" smtClean="0"/>
              <a:t>Applies to a child who presents with inattention, but neither hyperactivity nor impulsivity.</a:t>
            </a:r>
          </a:p>
          <a:p>
            <a:pPr eaLnBrk="1" fontAlgn="auto" hangingPunct="1">
              <a:spcAft>
                <a:spcPts val="0"/>
              </a:spcAft>
              <a:buFont typeface="Wingdings 2"/>
              <a:buChar char=""/>
              <a:defRPr/>
            </a:pPr>
            <a:endParaRPr lang="en-US" sz="10000" dirty="0" smtClean="0"/>
          </a:p>
          <a:p>
            <a:pPr eaLnBrk="1" fontAlgn="auto" hangingPunct="1">
              <a:spcAft>
                <a:spcPts val="0"/>
              </a:spcAft>
              <a:buFont typeface="Wingdings 2"/>
              <a:buChar char=""/>
              <a:defRPr/>
            </a:pPr>
            <a:r>
              <a:rPr lang="en-US" sz="10000" dirty="0" smtClean="0"/>
              <a:t>Child is often seen as a daydreamer or an underachiever, inattentive and unfocused. </a:t>
            </a:r>
          </a:p>
          <a:p>
            <a:pPr eaLnBrk="1" fontAlgn="auto" hangingPunct="1">
              <a:spcAft>
                <a:spcPts val="0"/>
              </a:spcAft>
              <a:buFont typeface="Wingdings 2"/>
              <a:buChar char=""/>
              <a:defRPr/>
            </a:pPr>
            <a:endParaRPr lang="en-US" sz="10000" dirty="0"/>
          </a:p>
          <a:p>
            <a:pPr eaLnBrk="1" fontAlgn="auto" hangingPunct="1">
              <a:spcAft>
                <a:spcPts val="0"/>
              </a:spcAft>
              <a:buFont typeface="Wingdings 2"/>
              <a:buChar char=""/>
              <a:defRPr/>
            </a:pPr>
            <a:r>
              <a:rPr lang="en-US" sz="10000" dirty="0" smtClean="0"/>
              <a:t>Distractibility can be both internal and external.   </a:t>
            </a:r>
          </a:p>
          <a:p>
            <a:pPr eaLnBrk="1" fontAlgn="auto" hangingPunct="1">
              <a:spcAft>
                <a:spcPts val="0"/>
              </a:spcAft>
              <a:buFont typeface="Wingdings 2"/>
              <a:buChar char=""/>
              <a:defRPr/>
            </a:pPr>
            <a:endParaRPr lang="en-US" sz="10000" dirty="0"/>
          </a:p>
          <a:p>
            <a:pPr eaLnBrk="1" fontAlgn="auto" hangingPunct="1">
              <a:spcAft>
                <a:spcPts val="0"/>
              </a:spcAft>
              <a:buFont typeface="Wingdings 2"/>
              <a:buChar char=""/>
              <a:defRPr/>
            </a:pPr>
            <a:r>
              <a:rPr lang="en-US" sz="10000" dirty="0" smtClean="0"/>
              <a:t>Child can struggle with organizational skills and has difficulty finishing work.</a:t>
            </a:r>
          </a:p>
          <a:p>
            <a:pPr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616</TotalTime>
  <Words>2553</Words>
  <Application>Microsoft Office PowerPoint</Application>
  <PresentationFormat>On-screen Show (4:3)</PresentationFormat>
  <Paragraphs>545</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Trek</vt:lpstr>
      <vt:lpstr>Slide 1</vt:lpstr>
      <vt:lpstr>Is ADHD a Mythical Disorder? </vt:lpstr>
      <vt:lpstr>Theory versus Scientific Fact </vt:lpstr>
      <vt:lpstr>ADHD is a Complex Set of Behaviors </vt:lpstr>
      <vt:lpstr> Diagnostic Criteria </vt:lpstr>
      <vt:lpstr> Diagnostic Criteria </vt:lpstr>
      <vt:lpstr>Manifestations of ADHD </vt:lpstr>
      <vt:lpstr>Manifestations of ADHD</vt:lpstr>
      <vt:lpstr>Manifestations of ADHD</vt:lpstr>
      <vt:lpstr>Manifestations of ADHD</vt:lpstr>
      <vt:lpstr>Manifestations of ADHD</vt:lpstr>
      <vt:lpstr>Manifestations of ADHD</vt:lpstr>
      <vt:lpstr> Prevalence of ADHD </vt:lpstr>
      <vt:lpstr>Prevalence of ADHD</vt:lpstr>
      <vt:lpstr>What Causes ADHD? </vt:lpstr>
      <vt:lpstr>What Causes ADHD?</vt:lpstr>
      <vt:lpstr>Significant Gender Related Differences </vt:lpstr>
      <vt:lpstr>Primary Symptoms and Common Impairments </vt:lpstr>
      <vt:lpstr>Primary Symptoms and Common Impairments</vt:lpstr>
      <vt:lpstr>Primary Symptoms and Common Impairments</vt:lpstr>
      <vt:lpstr>Primary Symptoms and Common Impairments</vt:lpstr>
      <vt:lpstr>Primary Symptoms and Common Impairments</vt:lpstr>
      <vt:lpstr>Primary Symptoms and Common Impairments</vt:lpstr>
      <vt:lpstr>Primary Symptoms and Common Impairments</vt:lpstr>
      <vt:lpstr>Primary Symptoms and Common Impairments</vt:lpstr>
      <vt:lpstr>Primary Symptoms and Common Impairments</vt:lpstr>
      <vt:lpstr>Primary Symptoms and Common Impairments</vt:lpstr>
      <vt:lpstr>Primary Symptoms and Common Impairments</vt:lpstr>
      <vt:lpstr> Predominantly Inattentive Type of ADHD </vt:lpstr>
      <vt:lpstr> Predominantly Inattentive Type of ADHD </vt:lpstr>
      <vt:lpstr>  Closing Thoughts </vt:lpstr>
      <vt:lpstr>Associated Disorders Sometimes Present with ADHD </vt:lpstr>
      <vt:lpstr>Disorders Associated with ADHD </vt:lpstr>
      <vt:lpstr>Oppositional Defiant Disorder (ODD) and Conduct Disorder (CD) </vt:lpstr>
      <vt:lpstr>Oppositional Defiant Disorder (ODD) and Conduct Disorder (CD) </vt:lpstr>
      <vt:lpstr>Conduct Disorder (CD)  </vt:lpstr>
      <vt:lpstr>Conduct Disorder (CD)  </vt:lpstr>
      <vt:lpstr>Conduct Disorder (CD) </vt:lpstr>
      <vt:lpstr>Anxiety Disorders </vt:lpstr>
      <vt:lpstr>Anxiety Disorders </vt:lpstr>
      <vt:lpstr>Mood Disorders </vt:lpstr>
      <vt:lpstr>Mood Disorders </vt:lpstr>
      <vt:lpstr>Bipolar Disorder </vt:lpstr>
      <vt:lpstr>Bipolar Disorder </vt:lpstr>
      <vt:lpstr>Learning Disabilities </vt:lpstr>
      <vt:lpstr>Learning Disabilities </vt:lpstr>
      <vt:lpstr>Learning Disabilities </vt:lpstr>
      <vt:lpstr>Executive Function Dysfunction </vt:lpstr>
      <vt:lpstr>  </vt:lpstr>
      <vt:lpstr> </vt:lpstr>
      <vt:lpstr> </vt:lpstr>
      <vt:lpstr>What Are Executive Functions? </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Closing Thoughts on Executive Function </vt:lpstr>
      <vt:lpstr>  Closing Thoughts </vt:lpstr>
      <vt:lpstr>References </vt:lpstr>
      <vt:lpstr>References cont.</vt:lpstr>
      <vt:lpstr>References cont.</vt:lpstr>
      <vt:lpstr>References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Odochartaigh</dc:creator>
  <cp:lastModifiedBy>John</cp:lastModifiedBy>
  <cp:revision>121</cp:revision>
  <dcterms:created xsi:type="dcterms:W3CDTF">2008-11-11T03:39:07Z</dcterms:created>
  <dcterms:modified xsi:type="dcterms:W3CDTF">2011-04-15T00:02:41Z</dcterms:modified>
</cp:coreProperties>
</file>